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0" r:id="rId4"/>
    <p:sldId id="265" r:id="rId5"/>
    <p:sldId id="258" r:id="rId6"/>
    <p:sldId id="262" r:id="rId7"/>
    <p:sldId id="260" r:id="rId8"/>
    <p:sldId id="267" r:id="rId9"/>
    <p:sldId id="264" r:id="rId10"/>
    <p:sldId id="266" r:id="rId11"/>
    <p:sldId id="263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2" autoAdjust="0"/>
    <p:restoredTop sz="81362" autoAdjust="0"/>
  </p:normalViewPr>
  <p:slideViewPr>
    <p:cSldViewPr>
      <p:cViewPr varScale="1">
        <p:scale>
          <a:sx n="59" d="100"/>
          <a:sy n="59" d="100"/>
        </p:scale>
        <p:origin x="-18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15ADE-A5F9-4F76-9D41-35CF72A7B37D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D82D9-E1C0-43C1-BE09-B61DC19CFEC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Аппеляция</a:t>
            </a:r>
            <a:r>
              <a:rPr lang="ru-RU" baseline="0" dirty="0" smtClean="0"/>
              <a:t> гиа-9</a:t>
            </a:r>
          </a:p>
          <a:p>
            <a:r>
              <a:rPr lang="ru-RU" dirty="0" smtClean="0"/>
              <a:t>9 «Б» МБОУ</a:t>
            </a:r>
            <a:r>
              <a:rPr lang="ru-RU" baseline="0" dirty="0" smtClean="0"/>
              <a:t> СОШ №19</a:t>
            </a:r>
            <a:endParaRPr lang="ru-RU" dirty="0" smtClean="0"/>
          </a:p>
          <a:p>
            <a:r>
              <a:rPr lang="ru-RU" baseline="0" dirty="0" smtClean="0"/>
              <a:t>Воеводина Ольга Александровна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D82D9-E1C0-43C1-BE09-B61DC19CFEC7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D82D9-E1C0-43C1-BE09-B61DC19CFEC7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C2847-1E1A-4DAA-9188-1EF71EC0740A}" type="datetimeFigureOut">
              <a:rPr lang="ru-RU" smtClean="0"/>
              <a:pPr/>
              <a:t>31.03.2013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6C5E9-908F-4009-B18E-44C87FF958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72;&#1087;&#1077;&#1083;&#1083;&#1103;&#1094;&#1080;&#1103;\&#1043;&#1048;&#1040;%20&#1050;&#1072;&#1082;%20&#1087;&#1086;&#1076;&#1072;&#1074;&#1072;&#1090;&#1100;%20&#1072;&#1087;&#1077;&#1083;&#1083;&#1103;&#1094;&#1080;&#1102;.mp4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.gov.ru/" TargetMode="External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as.kubannet.ru/" TargetMode="External"/><Relationship Id="rId4" Type="http://schemas.openxmlformats.org/officeDocument/2006/relationships/hyperlink" Target="http://www.edukuban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ek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5360"/>
            <a:ext cx="3203848" cy="2643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0_6d289_a15d436e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704534">
            <a:off x="2033333" y="251430"/>
            <a:ext cx="2366189" cy="23713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63688" y="692696"/>
            <a:ext cx="735628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Родительское собрание по теме: «</a:t>
            </a: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Апелляция по процедуре проведения экзамена и о несогласии с выставленными баллами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1331463813_1453486_2012030721095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38723" y="3861048"/>
            <a:ext cx="3905277" cy="2784942"/>
          </a:xfrm>
          <a:prstGeom prst="snip2DiagRect">
            <a:avLst>
              <a:gd name="adj1" fmla="val 712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3528" y="3861048"/>
            <a:ext cx="4824536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Презентацию подготовила классный руководитель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9 «Б» класса МБОУ СОШ №19 города Тимашевска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Воеводина Ольга Александровна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foto_156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571480"/>
            <a:ext cx="3471870" cy="2259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337346311_9ob5yupdkwvzlmgricob9ws900-600x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857628"/>
            <a:ext cx="4214842" cy="2809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2910" y="1357298"/>
            <a:ext cx="4572000" cy="147732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 При рассмотрении апелляции может присутствовать участник ГИА и (или) его родители (законные представители). Рассмотрение апелляции проводится в спокойной и доброжелательной обстановке</a:t>
            </a:r>
            <a:endParaRPr lang="ru-RU" dirty="0"/>
          </a:p>
        </p:txBody>
      </p:sp>
      <p:pic>
        <p:nvPicPr>
          <p:cNvPr id="5" name="Рисунок 4" descr="18a418e52345851df2d77261c814c0e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2857496"/>
            <a:ext cx="283845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143372" y="2857496"/>
            <a:ext cx="4572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Если участник ГИА не согласен с решением ТКК, то он имеет право обжаловать решение в Региональной конфликтной комиссии.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4286256"/>
            <a:ext cx="2657470" cy="2205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4549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3143248"/>
            <a:ext cx="2809875" cy="2371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efault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714488"/>
            <a:ext cx="3714744" cy="2482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928926" y="714356"/>
            <a:ext cx="4572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Если участник ГИА не согласен с решением ТКК, то он имеет право обжаловать решение в Региональной конфликтной комиссии.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643050"/>
            <a:ext cx="4572000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Обучающиеся, окончившие курс основной школы и успешно прошедшие государственную итоговую аттестацию, получают аттестат</a:t>
            </a:r>
            <a:r>
              <a:rPr lang="ru-RU" dirty="0"/>
              <a:t> </a:t>
            </a:r>
            <a:r>
              <a:rPr lang="ru-RU" dirty="0" smtClean="0"/>
              <a:t> об основном среднем</a:t>
            </a:r>
          </a:p>
          <a:p>
            <a:r>
              <a:rPr lang="ru-RU" dirty="0" smtClean="0"/>
              <a:t>образовании.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972830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3857628"/>
            <a:ext cx="4381504" cy="2482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Thumbnai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143248"/>
            <a:ext cx="3405189" cy="2220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803_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357166"/>
            <a:ext cx="3249168" cy="2490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683568" y="548680"/>
            <a:ext cx="4572000" cy="258532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Апелляция рассматривается в течение трех рабочих дней со дня окончания приема апелляций по соответствующему предмету. О дате, времени и месте рассмотрения апелляции обучающимся сообщает руководитель общеобразовательного учреждения, принявший апелляцию или ответственный секретарь Региональной конфликтной комиссии.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86182" y="2857496"/>
            <a:ext cx="4572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Результат ГИА-9 может быть оставлен без изменения или изменен как в сторону увеличения, так и в сторону уменьшения.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04664"/>
            <a:ext cx="8712968" cy="1538883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Видеоролик об апелляции</a:t>
            </a:r>
          </a:p>
          <a:p>
            <a:pPr algn="ctr"/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310510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772772"/>
            <a:ext cx="4571462" cy="2085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803_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771083">
            <a:off x="5350465" y="1390764"/>
            <a:ext cx="3286148" cy="2190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3119427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28460">
            <a:off x="4887467" y="4339624"/>
            <a:ext cx="3357587" cy="22811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ГИА Как подавать апелляцию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980728"/>
            <a:ext cx="5280248" cy="3960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44dc7493ddd6582695400c83ba09cc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83" y="1772816"/>
            <a:ext cx="3195911" cy="2245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_3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4395207"/>
            <a:ext cx="3632623" cy="2462793"/>
          </a:xfrm>
          <a:prstGeom prst="snip2DiagRect">
            <a:avLst>
              <a:gd name="adj1" fmla="val 0"/>
              <a:gd name="adj2" fmla="val 2210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071902" y="2564904"/>
            <a:ext cx="5072098" cy="258532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Сроки и порядок работы конфликтной комиссии, ее состав и полномочия устанавливаются местным (муниципальным) органом управления образованием и доводятся до сведения выпускников, их родителей (законных представителей), учителей и директоров общеобразовательных учреждений не позднее, чем за 2 недели до начала государственной </a:t>
            </a:r>
            <a:r>
              <a:rPr lang="en-US" dirty="0" smtClean="0"/>
              <a:t>             </a:t>
            </a:r>
          </a:p>
          <a:p>
            <a:r>
              <a:rPr lang="ru-RU" dirty="0" smtClean="0"/>
              <a:t>(итоговой) аттестации.</a:t>
            </a:r>
            <a:endParaRPr lang="ru-RU" dirty="0"/>
          </a:p>
        </p:txBody>
      </p:sp>
      <p:pic>
        <p:nvPicPr>
          <p:cNvPr id="8" name="Рисунок 7" descr="Thumbnail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4149080"/>
            <a:ext cx="3214710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835696" y="285728"/>
            <a:ext cx="5379478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Выпускники 9 классов, участвующие в ГИА в новой форме, вправе подать апелляцию ГИА как по процедуре проведения экзаменов, так и о несогласии с полученными результатами.</a:t>
            </a:r>
          </a:p>
          <a:p>
            <a:r>
              <a:rPr lang="ru-RU" dirty="0" smtClean="0"/>
              <a:t>В ГИА выпускников 9 классов все процедуры апелляции ГИА проводятся по аналогии с ЕГЭ, для чего создаются территориальные конфликтные комиссии.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Информацию по вопросу организации и проведения апелляции в Краснодарском крае можно </a:t>
            </a:r>
            <a:r>
              <a:rPr lang="ru-RU" sz="3600" b="1" i="1" dirty="0" smtClean="0"/>
              <a:t>получить: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132856"/>
            <a:ext cx="8363272" cy="4464496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</a:rPr>
              <a:t>телефону:</a:t>
            </a:r>
          </a:p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861)231-09-11 Центр оценки качества образования Краснодарского края</a:t>
            </a:r>
          </a:p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861)231-71-18 Министерство образования и науки Краснодарского края</a:t>
            </a:r>
          </a:p>
          <a:p>
            <a:pPr algn="ctr">
              <a:buNone/>
            </a:pP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</a:rPr>
              <a:t>На сайтах:</a:t>
            </a:r>
            <a:endParaRPr lang="ru-RU" sz="51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fipi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Федеральный институт педагогических измерений,</a:t>
            </a:r>
          </a:p>
          <a:p>
            <a:pPr algn="ctr"/>
            <a:r>
              <a:rPr lang="en-US" sz="51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mon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gov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Министерство образования и науки, </a:t>
            </a:r>
          </a:p>
          <a:p>
            <a:pPr algn="ctr"/>
            <a:r>
              <a:rPr lang="en-US" sz="51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edukuban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ru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Министерство образования и науки Краснодарского края,</a:t>
            </a:r>
          </a:p>
          <a:p>
            <a:pPr algn="ctr"/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1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www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51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gas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kubannet</a:t>
            </a:r>
            <a:r>
              <a:rPr lang="ru-RU" sz="51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5100" b="1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ru</a:t>
            </a: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Центр оценки качества образования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714488"/>
            <a:ext cx="3929090" cy="2500330"/>
          </a:xfrm>
          <a:prstGeom prst="snip2DiagRect">
            <a:avLst>
              <a:gd name="adj1" fmla="val 32790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57158" y="2500306"/>
            <a:ext cx="457200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Апелляция о нарушении процедуры проведения ГИА выпускников 9 классов подается выпускником в письменной форме непосредственно в день проведения экзамена до выхода из ОУ-ППЭ </a:t>
            </a:r>
            <a:r>
              <a:rPr lang="en-US" dirty="0" smtClean="0"/>
              <a:t>          </a:t>
            </a:r>
          </a:p>
          <a:p>
            <a:r>
              <a:rPr lang="ru-RU" dirty="0" smtClean="0"/>
              <a:t>руководителю ОУ-ППЭ.</a:t>
            </a:r>
            <a:endParaRPr lang="ru-RU" dirty="0"/>
          </a:p>
        </p:txBody>
      </p:sp>
      <p:pic>
        <p:nvPicPr>
          <p:cNvPr id="8" name="Рисунок 7" descr="foto_406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214710" cy="2428868"/>
          </a:xfrm>
          <a:prstGeom prst="snip2DiagRect">
            <a:avLst>
              <a:gd name="adj1" fmla="val 35055"/>
              <a:gd name="adj2" fmla="val 15791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e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4286256"/>
            <a:ext cx="3929090" cy="2245195"/>
          </a:xfrm>
          <a:prstGeom prst="snip2DiagRect">
            <a:avLst>
              <a:gd name="adj1" fmla="val 0"/>
              <a:gd name="adj2" fmla="val 2844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p76_ttttt_thum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4286256"/>
            <a:ext cx="2357454" cy="1414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43042" y="642918"/>
            <a:ext cx="4572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Выпускник имеет право ознакомиться со своей работой, проверенной</a:t>
            </a:r>
            <a:r>
              <a:rPr lang="en-US" dirty="0" smtClean="0"/>
              <a:t> </a:t>
            </a:r>
            <a:r>
              <a:rPr lang="ru-RU" dirty="0" smtClean="0"/>
              <a:t>экзаменационной комиссией.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571612"/>
            <a:ext cx="4640018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В случае несогласия с выставленной отметкой следует в 3-дневный срок подать апелляцию по ГИА в письменной форме в территориальную конфликтную комиссию либо руководителю того ОУ, в котором обучающийся ознакомился с официальными результатами экзамена</a:t>
            </a:r>
            <a:endParaRPr lang="ru-RU" dirty="0"/>
          </a:p>
        </p:txBody>
      </p:sp>
      <p:pic>
        <p:nvPicPr>
          <p:cNvPr id="7" name="Рисунок 6" descr="maturita1-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3643314"/>
            <a:ext cx="3729038" cy="2436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5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1357298"/>
            <a:ext cx="3500442" cy="2502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Thumbna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3929066"/>
            <a:ext cx="2643206" cy="1724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_7b2e9_41037f91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3003546" cy="1995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571868" y="1571612"/>
            <a:ext cx="457200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Руководитель ОУ, принявший апелляцию по ГИА, должен сразу же передать ее в территориальную конфликтную комиссию.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2500306"/>
            <a:ext cx="4572000" cy="12144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Конкретные сроки и порядок подачи и рассмотрения апелляции по результатам экзамена регулируются региональными нормативно-правовыми документами.</a:t>
            </a:r>
            <a:endParaRPr lang="ru-RU" dirty="0"/>
          </a:p>
        </p:txBody>
      </p:sp>
      <p:pic>
        <p:nvPicPr>
          <p:cNvPr id="4" name="Рисунок 3" descr="exam-nervous-time-test-examen-escuela-nervi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3786190"/>
            <a:ext cx="4214842" cy="2370849"/>
          </a:xfrm>
          <a:prstGeom prst="snip2DiagRect">
            <a:avLst>
              <a:gd name="adj1" fmla="val 0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1308588366_05334119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2571744"/>
            <a:ext cx="2857520" cy="2128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86116" y="1857364"/>
            <a:ext cx="5357850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  В целях обеспечения права на объективное</a:t>
            </a:r>
          </a:p>
          <a:p>
            <a:r>
              <a:rPr lang="ru-RU" dirty="0" smtClean="0"/>
              <a:t>оценивание участникам ГИА предоставляется </a:t>
            </a:r>
          </a:p>
          <a:p>
            <a:r>
              <a:rPr lang="ru-RU" dirty="0"/>
              <a:t>п</a:t>
            </a:r>
            <a:r>
              <a:rPr lang="ru-RU" dirty="0" smtClean="0"/>
              <a:t>раво подать в письменной форме апелляцию ( как говорилось ранее) в конфликтную комиссию.</a:t>
            </a:r>
          </a:p>
          <a:p>
            <a:r>
              <a:rPr lang="ru-RU" dirty="0" smtClean="0"/>
              <a:t> - о нарушении установленного порядка проведения</a:t>
            </a:r>
          </a:p>
          <a:p>
            <a:r>
              <a:rPr lang="ru-RU" dirty="0" smtClean="0"/>
              <a:t>ГИА по общеобразовательному предмету;</a:t>
            </a:r>
          </a:p>
          <a:p>
            <a:r>
              <a:rPr lang="ru-RU" dirty="0" smtClean="0"/>
              <a:t> -о несогласии с выставленными баллами.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1214422"/>
            <a:ext cx="49292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Черновики в качестве материалов апелляции не рассматриваются.</a:t>
            </a:r>
          </a:p>
        </p:txBody>
      </p:sp>
      <p:pic>
        <p:nvPicPr>
          <p:cNvPr id="5" name="Рисунок 4" descr="915046_fd726914_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929066"/>
            <a:ext cx="2857520" cy="1903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1298250900_foto_26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929066"/>
            <a:ext cx="3571900" cy="2381267"/>
          </a:xfrm>
          <a:prstGeom prst="snip2DiagRect">
            <a:avLst>
              <a:gd name="adj1" fmla="val 21943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ege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1928802"/>
            <a:ext cx="257176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eg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3786190"/>
            <a:ext cx="3071834" cy="1889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4000504"/>
            <a:ext cx="4143404" cy="2658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640.222_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1142984"/>
            <a:ext cx="2857520" cy="2577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1302668594_0394.250x20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214290"/>
            <a:ext cx="2857520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000100" y="2000240"/>
            <a:ext cx="4572000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Конфликтная комиссия не рассматривает</a:t>
            </a:r>
          </a:p>
          <a:p>
            <a:r>
              <a:rPr lang="ru-RU" dirty="0" smtClean="0"/>
              <a:t>апелляции по вопросам содержания и структуры КИМов по общеобразовательным предметам, а также по вопросам, связанным с нарушением участником ГИА установленных требований к выполнению экзаменационной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868" y="1000108"/>
            <a:ext cx="5364088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 smtClean="0"/>
              <a:t>При удовлетворении апелляции результат ГИА, по процедуре которого участником ГИА была подана апелляция, отменяется, и участнику ГИА предоставляется возможность сдать ГИА по данному общеобразовательному предмету в иной день, предусмотренный единым расписанием проведения ГИА в текущем году.</a:t>
            </a:r>
            <a:endParaRPr lang="ru-RU" dirty="0"/>
          </a:p>
        </p:txBody>
      </p:sp>
      <p:pic>
        <p:nvPicPr>
          <p:cNvPr id="7" name="Рисунок 6" descr="1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3214710" cy="2151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3071810"/>
            <a:ext cx="4143403" cy="310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3664235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3071810"/>
            <a:ext cx="3452810" cy="2444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923</TotalTime>
  <Words>598</Words>
  <Application>Microsoft Office PowerPoint</Application>
  <PresentationFormat>Экран (4:3)</PresentationFormat>
  <Paragraphs>47</Paragraphs>
  <Slides>13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Информацию по вопросу организации и проведения апелляции в Краснодарском крае можно получить: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воеводина</cp:lastModifiedBy>
  <cp:revision>85</cp:revision>
  <dcterms:created xsi:type="dcterms:W3CDTF">2013-02-19T16:54:45Z</dcterms:created>
  <dcterms:modified xsi:type="dcterms:W3CDTF">2013-03-31T18:50:28Z</dcterms:modified>
</cp:coreProperties>
</file>