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9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00FF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51224" name="Rectangle 2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225" name="Rectangle 2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" name="Rectangle 2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Rectangle 2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27CF895-A7A8-41DA-BB6B-2D1B3DF550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ADA16A-4164-44B5-A14A-52BB562B12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035FB9-CB7D-42B8-A742-D0166C0A41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94F14B-3DA8-418C-80AA-FA9335B7B8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4B3712-98E2-4C8C-AAE4-B362C43A5D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0B1E38-E5B4-4D4E-855D-A9E418B7FF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E96A39-6096-45D8-AA1E-4C09BEC58C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1F22E9-92E4-4916-BB74-3766C91592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F6FEC2-91D3-43E2-A2BA-560C2D1925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F7C5BF-9577-4140-B62C-EF7DDD03F5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4FADC5-5B9C-4FD4-B838-F3DFCC9FA2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50179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180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181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182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183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184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185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186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187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188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189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190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191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192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193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194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195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196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197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198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199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50200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0201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0202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0203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EC85A3EB-47E1-4E65-8E81-F75C411429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0204" name="Rectangle 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4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89;&#1077;&#1084;&#1100;&#1103;.65844A37C3694A3\&#1052;&#1086;&#1080;%20&#1076;&#1086;&#1082;&#1091;&#1084;&#1077;&#1085;&#1090;&#1099;\&#1052;&#1040;&#1052;&#1040;\&#1074;&#1099;&#1095;&#1080;&#1090;&#1072;&#1085;&#1080;&#1077;%20&#1085;&#1072;&#1090;&#1091;&#1088;&#1072;&#1083;&#1100;&#1085;&#1099;&#1093;%20&#1095;&#1080;&#1089;&#1077;&#1083;\15.mp3" TargetMode="External"/><Relationship Id="rId4" Type="http://schemas.openxmlformats.org/officeDocument/2006/relationships/image" Target="../media/image3.gi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42938"/>
            <a:ext cx="7772400" cy="2786062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Вычитание натуральных чисел.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86125"/>
            <a:ext cx="6400800" cy="3214688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800" dirty="0" smtClean="0">
                <a:solidFill>
                  <a:srgbClr val="FF0000"/>
                </a:solidFill>
              </a:rPr>
              <a:t>Цель урока</a:t>
            </a:r>
            <a:r>
              <a:rPr lang="ru-RU" sz="2800" dirty="0" smtClean="0"/>
              <a:t>: ввести определение вычитания, повторить компоненты вычитания, свойства вычитания и свойства нуля при вычитании.</a:t>
            </a:r>
          </a:p>
          <a:p>
            <a:pPr eaLnBrk="1" hangingPunct="1">
              <a:lnSpc>
                <a:spcPct val="90000"/>
              </a:lnSpc>
              <a:defRPr/>
            </a:pPr>
            <a:endParaRPr lang="ru-RU" sz="2800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ru-RU" sz="2000" dirty="0" smtClean="0"/>
              <a:t>Урок разработан учителем математики СОШ № 19 г.Тимашевска Воеводиной О. А.</a:t>
            </a:r>
          </a:p>
          <a:p>
            <a:pPr eaLnBrk="1" hangingPunct="1">
              <a:lnSpc>
                <a:spcPct val="90000"/>
              </a:lnSpc>
              <a:defRPr/>
            </a:pPr>
            <a:endParaRPr lang="ru-RU" sz="2000" dirty="0" smtClean="0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физкультминутка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35844" name="15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55895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5" descr="sport056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150" y="2205038"/>
            <a:ext cx="4824413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97006" fill="hold"/>
                                        <p:tgtEl>
                                          <p:spTgt spid="358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35844"/>
                </p:tgtEl>
              </p:cMediaNode>
            </p:audio>
          </p:childTnLst>
        </p:cTn>
      </p:par>
    </p:tnLst>
    <p:bldLst>
      <p:bldP spid="35842" grpId="0"/>
      <p:bldP spid="3584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Действия с </a:t>
            </a:r>
            <a:r>
              <a:rPr lang="ru-RU" smtClean="0">
                <a:solidFill>
                  <a:srgbClr val="FF00FF"/>
                </a:solidFill>
                <a:latin typeface="Georgia" pitchFamily="18" charset="0"/>
              </a:rPr>
              <a:t>нулём</a:t>
            </a:r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040188" cy="4530725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Если из числа вычесть </a:t>
            </a:r>
            <a:r>
              <a:rPr lang="ru-RU" smtClean="0">
                <a:solidFill>
                  <a:srgbClr val="FF00FF"/>
                </a:solidFill>
              </a:rPr>
              <a:t>нуль</a:t>
            </a:r>
            <a:r>
              <a:rPr lang="ru-RU" smtClean="0"/>
              <a:t>, оно не изменится: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3200" smtClean="0"/>
              <a:t>   6-0=6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6613" y="1600200"/>
            <a:ext cx="4040187" cy="4530725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Если из числа вычесть это число,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    получится </a:t>
            </a:r>
            <a:r>
              <a:rPr lang="ru-RU" smtClean="0">
                <a:solidFill>
                  <a:srgbClr val="FF00FF"/>
                </a:solidFill>
              </a:rPr>
              <a:t>нуль</a:t>
            </a:r>
            <a:r>
              <a:rPr lang="ru-RU" smtClean="0"/>
              <a:t>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    6-6=0</a:t>
            </a:r>
          </a:p>
        </p:txBody>
      </p:sp>
      <p:sp>
        <p:nvSpPr>
          <p:cNvPr id="13317" name="Line 7"/>
          <p:cNvSpPr>
            <a:spLocks noChangeShapeType="1"/>
          </p:cNvSpPr>
          <p:nvPr/>
        </p:nvSpPr>
        <p:spPr bwMode="auto">
          <a:xfrm>
            <a:off x="684213" y="4581525"/>
            <a:ext cx="3527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318" name="Oval 8"/>
          <p:cNvSpPr>
            <a:spLocks noChangeArrowheads="1"/>
          </p:cNvSpPr>
          <p:nvPr/>
        </p:nvSpPr>
        <p:spPr bwMode="auto">
          <a:xfrm>
            <a:off x="684213" y="4508500"/>
            <a:ext cx="71437" cy="7143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3319" name="Oval 9"/>
          <p:cNvSpPr>
            <a:spLocks noChangeArrowheads="1"/>
          </p:cNvSpPr>
          <p:nvPr/>
        </p:nvSpPr>
        <p:spPr bwMode="auto">
          <a:xfrm>
            <a:off x="1116013" y="4508500"/>
            <a:ext cx="71437" cy="7143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3320" name="Oval 10"/>
          <p:cNvSpPr>
            <a:spLocks noChangeArrowheads="1"/>
          </p:cNvSpPr>
          <p:nvPr/>
        </p:nvSpPr>
        <p:spPr bwMode="auto">
          <a:xfrm>
            <a:off x="1547813" y="4508500"/>
            <a:ext cx="71437" cy="7143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3321" name="Oval 11"/>
          <p:cNvSpPr>
            <a:spLocks noChangeArrowheads="1"/>
          </p:cNvSpPr>
          <p:nvPr/>
        </p:nvSpPr>
        <p:spPr bwMode="auto">
          <a:xfrm>
            <a:off x="1979613" y="4508500"/>
            <a:ext cx="71437" cy="7143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3322" name="Oval 12"/>
          <p:cNvSpPr>
            <a:spLocks noChangeArrowheads="1"/>
          </p:cNvSpPr>
          <p:nvPr/>
        </p:nvSpPr>
        <p:spPr bwMode="auto">
          <a:xfrm>
            <a:off x="2411413" y="4508500"/>
            <a:ext cx="71437" cy="7143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3323" name="Oval 13"/>
          <p:cNvSpPr>
            <a:spLocks noChangeArrowheads="1"/>
          </p:cNvSpPr>
          <p:nvPr/>
        </p:nvSpPr>
        <p:spPr bwMode="auto">
          <a:xfrm>
            <a:off x="2843213" y="4508500"/>
            <a:ext cx="71437" cy="7143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3324" name="Oval 14"/>
          <p:cNvSpPr>
            <a:spLocks noChangeArrowheads="1"/>
          </p:cNvSpPr>
          <p:nvPr/>
        </p:nvSpPr>
        <p:spPr bwMode="auto">
          <a:xfrm>
            <a:off x="3276600" y="4508500"/>
            <a:ext cx="71438" cy="7143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3325" name="Text Box 15"/>
          <p:cNvSpPr txBox="1">
            <a:spLocks noChangeArrowheads="1"/>
          </p:cNvSpPr>
          <p:nvPr/>
        </p:nvSpPr>
        <p:spPr bwMode="auto">
          <a:xfrm>
            <a:off x="539750" y="4652963"/>
            <a:ext cx="2159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Arial" charset="0"/>
              </a:rPr>
              <a:t>0</a:t>
            </a:r>
          </a:p>
        </p:txBody>
      </p:sp>
      <p:sp>
        <p:nvSpPr>
          <p:cNvPr id="13326" name="Text Box 16"/>
          <p:cNvSpPr txBox="1">
            <a:spLocks noChangeArrowheads="1"/>
          </p:cNvSpPr>
          <p:nvPr/>
        </p:nvSpPr>
        <p:spPr bwMode="auto">
          <a:xfrm>
            <a:off x="1042988" y="4581525"/>
            <a:ext cx="2159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Arial" charset="0"/>
              </a:rPr>
              <a:t>1</a:t>
            </a:r>
          </a:p>
        </p:txBody>
      </p:sp>
      <p:sp>
        <p:nvSpPr>
          <p:cNvPr id="13327" name="Oval 17"/>
          <p:cNvSpPr>
            <a:spLocks noChangeArrowheads="1"/>
          </p:cNvSpPr>
          <p:nvPr/>
        </p:nvSpPr>
        <p:spPr bwMode="auto">
          <a:xfrm>
            <a:off x="3779838" y="4508500"/>
            <a:ext cx="71437" cy="7143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3328" name="Text Box 18"/>
          <p:cNvSpPr txBox="1">
            <a:spLocks noChangeArrowheads="1"/>
          </p:cNvSpPr>
          <p:nvPr/>
        </p:nvSpPr>
        <p:spPr bwMode="auto">
          <a:xfrm>
            <a:off x="3203575" y="4581525"/>
            <a:ext cx="288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Arial" charset="0"/>
              </a:rPr>
              <a:t>6</a:t>
            </a:r>
          </a:p>
        </p:txBody>
      </p:sp>
      <p:sp>
        <p:nvSpPr>
          <p:cNvPr id="13329" name="Line 19"/>
          <p:cNvSpPr>
            <a:spLocks noChangeShapeType="1"/>
          </p:cNvSpPr>
          <p:nvPr/>
        </p:nvSpPr>
        <p:spPr bwMode="auto">
          <a:xfrm>
            <a:off x="3276600" y="4581525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330" name="Freeform 21"/>
          <p:cNvSpPr>
            <a:spLocks/>
          </p:cNvSpPr>
          <p:nvPr/>
        </p:nvSpPr>
        <p:spPr bwMode="auto">
          <a:xfrm>
            <a:off x="3048000" y="4508500"/>
            <a:ext cx="792163" cy="1238250"/>
          </a:xfrm>
          <a:custGeom>
            <a:avLst/>
            <a:gdLst>
              <a:gd name="T0" fmla="*/ 144 w 499"/>
              <a:gd name="T1" fmla="*/ 0 h 780"/>
              <a:gd name="T2" fmla="*/ 416 w 499"/>
              <a:gd name="T3" fmla="*/ 227 h 780"/>
              <a:gd name="T4" fmla="*/ 461 w 499"/>
              <a:gd name="T5" fmla="*/ 635 h 780"/>
              <a:gd name="T6" fmla="*/ 189 w 499"/>
              <a:gd name="T7" fmla="*/ 772 h 780"/>
              <a:gd name="T8" fmla="*/ 7 w 499"/>
              <a:gd name="T9" fmla="*/ 590 h 780"/>
              <a:gd name="T10" fmla="*/ 144 w 499"/>
              <a:gd name="T11" fmla="*/ 91 h 7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99"/>
              <a:gd name="T19" fmla="*/ 0 h 780"/>
              <a:gd name="T20" fmla="*/ 499 w 499"/>
              <a:gd name="T21" fmla="*/ 780 h 78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99" h="780">
                <a:moveTo>
                  <a:pt x="144" y="0"/>
                </a:moveTo>
                <a:cubicBezTo>
                  <a:pt x="253" y="60"/>
                  <a:pt x="363" y="121"/>
                  <a:pt x="416" y="227"/>
                </a:cubicBezTo>
                <a:cubicBezTo>
                  <a:pt x="469" y="333"/>
                  <a:pt x="499" y="544"/>
                  <a:pt x="461" y="635"/>
                </a:cubicBezTo>
                <a:cubicBezTo>
                  <a:pt x="423" y="726"/>
                  <a:pt x="265" y="780"/>
                  <a:pt x="189" y="772"/>
                </a:cubicBezTo>
                <a:cubicBezTo>
                  <a:pt x="113" y="764"/>
                  <a:pt x="14" y="703"/>
                  <a:pt x="7" y="590"/>
                </a:cubicBezTo>
                <a:cubicBezTo>
                  <a:pt x="0" y="477"/>
                  <a:pt x="121" y="174"/>
                  <a:pt x="144" y="91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31" name="Line 22"/>
          <p:cNvSpPr>
            <a:spLocks noChangeShapeType="1"/>
          </p:cNvSpPr>
          <p:nvPr/>
        </p:nvSpPr>
        <p:spPr bwMode="auto">
          <a:xfrm flipV="1">
            <a:off x="3203575" y="4581525"/>
            <a:ext cx="73025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332" name="Line 24"/>
          <p:cNvSpPr>
            <a:spLocks noChangeShapeType="1"/>
          </p:cNvSpPr>
          <p:nvPr/>
        </p:nvSpPr>
        <p:spPr bwMode="auto">
          <a:xfrm>
            <a:off x="4932363" y="4652963"/>
            <a:ext cx="36718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333" name="Oval 25"/>
          <p:cNvSpPr>
            <a:spLocks noChangeArrowheads="1"/>
          </p:cNvSpPr>
          <p:nvPr/>
        </p:nvSpPr>
        <p:spPr bwMode="auto">
          <a:xfrm>
            <a:off x="7092950" y="4581525"/>
            <a:ext cx="71438" cy="7143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3334" name="Oval 26"/>
          <p:cNvSpPr>
            <a:spLocks noChangeArrowheads="1"/>
          </p:cNvSpPr>
          <p:nvPr/>
        </p:nvSpPr>
        <p:spPr bwMode="auto">
          <a:xfrm>
            <a:off x="6659563" y="4581525"/>
            <a:ext cx="71437" cy="7143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3335" name="Oval 27"/>
          <p:cNvSpPr>
            <a:spLocks noChangeArrowheads="1"/>
          </p:cNvSpPr>
          <p:nvPr/>
        </p:nvSpPr>
        <p:spPr bwMode="auto">
          <a:xfrm>
            <a:off x="6227763" y="4581525"/>
            <a:ext cx="71437" cy="7143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3336" name="Oval 28"/>
          <p:cNvSpPr>
            <a:spLocks noChangeArrowheads="1"/>
          </p:cNvSpPr>
          <p:nvPr/>
        </p:nvSpPr>
        <p:spPr bwMode="auto">
          <a:xfrm>
            <a:off x="5795963" y="4581525"/>
            <a:ext cx="71437" cy="7143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3337" name="Oval 29"/>
          <p:cNvSpPr>
            <a:spLocks noChangeArrowheads="1"/>
          </p:cNvSpPr>
          <p:nvPr/>
        </p:nvSpPr>
        <p:spPr bwMode="auto">
          <a:xfrm>
            <a:off x="5364163" y="4581525"/>
            <a:ext cx="71437" cy="7143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3338" name="Oval 30"/>
          <p:cNvSpPr>
            <a:spLocks noChangeArrowheads="1"/>
          </p:cNvSpPr>
          <p:nvPr/>
        </p:nvSpPr>
        <p:spPr bwMode="auto">
          <a:xfrm>
            <a:off x="4932363" y="4581525"/>
            <a:ext cx="71437" cy="7143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3339" name="Oval 31"/>
          <p:cNvSpPr>
            <a:spLocks noChangeArrowheads="1"/>
          </p:cNvSpPr>
          <p:nvPr/>
        </p:nvSpPr>
        <p:spPr bwMode="auto">
          <a:xfrm>
            <a:off x="7596188" y="4581525"/>
            <a:ext cx="71437" cy="7143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3340" name="Oval 32"/>
          <p:cNvSpPr>
            <a:spLocks noChangeArrowheads="1"/>
          </p:cNvSpPr>
          <p:nvPr/>
        </p:nvSpPr>
        <p:spPr bwMode="auto">
          <a:xfrm>
            <a:off x="8027988" y="4581525"/>
            <a:ext cx="71437" cy="7143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3341" name="Text Box 33"/>
          <p:cNvSpPr txBox="1">
            <a:spLocks noChangeArrowheads="1"/>
          </p:cNvSpPr>
          <p:nvPr/>
        </p:nvSpPr>
        <p:spPr bwMode="auto">
          <a:xfrm>
            <a:off x="4787900" y="4652963"/>
            <a:ext cx="3603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Arial" charset="0"/>
              </a:rPr>
              <a:t>0</a:t>
            </a:r>
          </a:p>
        </p:txBody>
      </p:sp>
      <p:sp>
        <p:nvSpPr>
          <p:cNvPr id="13342" name="Text Box 34"/>
          <p:cNvSpPr txBox="1">
            <a:spLocks noChangeArrowheads="1"/>
          </p:cNvSpPr>
          <p:nvPr/>
        </p:nvSpPr>
        <p:spPr bwMode="auto">
          <a:xfrm>
            <a:off x="5292725" y="4652963"/>
            <a:ext cx="2873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Arial" charset="0"/>
              </a:rPr>
              <a:t>1</a:t>
            </a:r>
          </a:p>
        </p:txBody>
      </p:sp>
      <p:sp>
        <p:nvSpPr>
          <p:cNvPr id="13343" name="Text Box 35"/>
          <p:cNvSpPr txBox="1">
            <a:spLocks noChangeArrowheads="1"/>
          </p:cNvSpPr>
          <p:nvPr/>
        </p:nvSpPr>
        <p:spPr bwMode="auto">
          <a:xfrm>
            <a:off x="7524750" y="4652963"/>
            <a:ext cx="2873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Arial" charset="0"/>
              </a:rPr>
              <a:t>6</a:t>
            </a:r>
          </a:p>
        </p:txBody>
      </p:sp>
      <p:cxnSp>
        <p:nvCxnSpPr>
          <p:cNvPr id="13344" name="AutoShape 37"/>
          <p:cNvCxnSpPr>
            <a:cxnSpLocks noChangeShapeType="1"/>
            <a:stCxn id="13343" idx="0"/>
            <a:endCxn id="13338" idx="0"/>
          </p:cNvCxnSpPr>
          <p:nvPr/>
        </p:nvCxnSpPr>
        <p:spPr bwMode="auto">
          <a:xfrm rot="5400000" flipH="1">
            <a:off x="6283325" y="3267075"/>
            <a:ext cx="71438" cy="2700338"/>
          </a:xfrm>
          <a:prstGeom prst="curvedConnector3">
            <a:avLst>
              <a:gd name="adj1" fmla="val 42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13345" name="Text Box 38"/>
          <p:cNvSpPr txBox="1">
            <a:spLocks noChangeArrowheads="1"/>
          </p:cNvSpPr>
          <p:nvPr/>
        </p:nvSpPr>
        <p:spPr bwMode="auto">
          <a:xfrm>
            <a:off x="5867400" y="3933825"/>
            <a:ext cx="7921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Arial" charset="0"/>
              </a:rPr>
              <a:t>-6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17413" grpId="0" build="p" rev="1"/>
      <p:bldP spid="17414" grpId="0" build="p" rev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Читай правильно: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Глагол </a:t>
            </a:r>
            <a:r>
              <a:rPr lang="ru-RU" smtClean="0">
                <a:solidFill>
                  <a:srgbClr val="FF00FF"/>
                </a:solidFill>
                <a:latin typeface="Comic Sans MS" pitchFamily="66" charset="0"/>
              </a:rPr>
              <a:t>вычесть</a:t>
            </a:r>
            <a:r>
              <a:rPr lang="ru-RU" smtClean="0"/>
              <a:t> требует предлога </a:t>
            </a:r>
            <a:r>
              <a:rPr lang="ru-RU" smtClean="0">
                <a:solidFill>
                  <a:srgbClr val="FF00FF"/>
                </a:solidFill>
                <a:latin typeface="Frutiger SAIN It v.1" pitchFamily="2" charset="0"/>
              </a:rPr>
              <a:t>из</a:t>
            </a:r>
            <a:r>
              <a:rPr lang="ru-RU" smtClean="0"/>
              <a:t>,</a:t>
            </a:r>
          </a:p>
          <a:p>
            <a:pPr eaLnBrk="1" hangingPunct="1">
              <a:defRPr/>
            </a:pPr>
            <a:r>
              <a:rPr lang="ru-RU" smtClean="0"/>
              <a:t>Глагол </a:t>
            </a:r>
            <a:r>
              <a:rPr lang="ru-RU" smtClean="0">
                <a:solidFill>
                  <a:srgbClr val="FF00FF"/>
                </a:solidFill>
                <a:latin typeface="Comic Sans MS" pitchFamily="66" charset="0"/>
              </a:rPr>
              <a:t>отнять</a:t>
            </a:r>
            <a:r>
              <a:rPr lang="ru-RU" smtClean="0"/>
              <a:t> требует предлога</a:t>
            </a:r>
            <a:r>
              <a:rPr lang="ru-RU" smtClean="0">
                <a:solidFill>
                  <a:srgbClr val="FF00FF"/>
                </a:solidFill>
                <a:latin typeface="Frutiger SBIN It v.1" pitchFamily="2" charset="0"/>
              </a:rPr>
              <a:t> от</a:t>
            </a:r>
            <a:r>
              <a:rPr lang="ru-RU" smtClean="0"/>
              <a:t>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  Например,</a:t>
            </a:r>
          </a:p>
          <a:p>
            <a:pPr eaLnBrk="1" hangingPunct="1">
              <a:defRPr/>
            </a:pPr>
            <a:r>
              <a:rPr lang="ru-RU" smtClean="0">
                <a:solidFill>
                  <a:srgbClr val="FF00FF"/>
                </a:solidFill>
                <a:latin typeface="Georgia" pitchFamily="18" charset="0"/>
              </a:rPr>
              <a:t>Из</a:t>
            </a:r>
            <a:r>
              <a:rPr lang="ru-RU" smtClean="0"/>
              <a:t> ста шестидесяти </a:t>
            </a:r>
            <a:r>
              <a:rPr lang="ru-RU" smtClean="0">
                <a:solidFill>
                  <a:srgbClr val="FF00FF"/>
                </a:solidFill>
                <a:latin typeface="Comic Sans MS" pitchFamily="66" charset="0"/>
              </a:rPr>
              <a:t>вычесть </a:t>
            </a:r>
            <a:r>
              <a:rPr lang="ru-RU" smtClean="0"/>
              <a:t>восемьдесят.</a:t>
            </a:r>
          </a:p>
          <a:p>
            <a:pPr eaLnBrk="1" hangingPunct="1">
              <a:defRPr/>
            </a:pPr>
            <a:r>
              <a:rPr lang="ru-RU" smtClean="0">
                <a:solidFill>
                  <a:srgbClr val="FF00FF"/>
                </a:solidFill>
                <a:latin typeface="Comic Sans MS" pitchFamily="66" charset="0"/>
              </a:rPr>
              <a:t>От </a:t>
            </a:r>
            <a:r>
              <a:rPr lang="ru-RU" smtClean="0"/>
              <a:t>ста шестидесяти</a:t>
            </a:r>
            <a:r>
              <a:rPr lang="ru-RU" smtClean="0">
                <a:solidFill>
                  <a:srgbClr val="FF00FF"/>
                </a:solidFill>
                <a:latin typeface="Comic Sans MS" pitchFamily="66" charset="0"/>
              </a:rPr>
              <a:t> отнять</a:t>
            </a:r>
            <a:r>
              <a:rPr lang="ru-RU" smtClean="0"/>
              <a:t> восемьдесят.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mtClean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Задание на урок: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№ 240</a:t>
            </a:r>
          </a:p>
          <a:p>
            <a:pPr eaLnBrk="1" hangingPunct="1">
              <a:defRPr/>
            </a:pPr>
            <a:r>
              <a:rPr lang="ru-RU" smtClean="0"/>
              <a:t>№ 242</a:t>
            </a:r>
          </a:p>
          <a:p>
            <a:pPr eaLnBrk="1" hangingPunct="1">
              <a:defRPr/>
            </a:pPr>
            <a:r>
              <a:rPr lang="ru-RU" smtClean="0"/>
              <a:t>№ 245</a:t>
            </a:r>
          </a:p>
          <a:p>
            <a:pPr eaLnBrk="1" hangingPunct="1">
              <a:defRPr/>
            </a:pPr>
            <a:r>
              <a:rPr lang="ru-RU" smtClean="0"/>
              <a:t>№ 248</a:t>
            </a:r>
          </a:p>
          <a:p>
            <a:pPr eaLnBrk="1" hangingPunct="1">
              <a:defRPr/>
            </a:pPr>
            <a:r>
              <a:rPr lang="ru-RU" smtClean="0"/>
              <a:t>№250</a:t>
            </a:r>
          </a:p>
        </p:txBody>
      </p:sp>
      <p:pic>
        <p:nvPicPr>
          <p:cNvPr id="15364" name="Picture 4" descr="photo3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463" y="1628775"/>
            <a:ext cx="3527425" cy="3168650"/>
          </a:xfrm>
          <a:prstGeom prst="rect">
            <a:avLst/>
          </a:prstGeom>
          <a:noFill/>
          <a:ln w="38100">
            <a:solidFill>
              <a:srgbClr val="000099"/>
            </a:solidFill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Задание на дом: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№ 246</a:t>
            </a:r>
          </a:p>
          <a:p>
            <a:pPr eaLnBrk="1" hangingPunct="1">
              <a:defRPr/>
            </a:pPr>
            <a:r>
              <a:rPr lang="ru-RU" smtClean="0"/>
              <a:t>№ 249</a:t>
            </a:r>
          </a:p>
          <a:p>
            <a:pPr eaLnBrk="1" hangingPunct="1">
              <a:defRPr/>
            </a:pPr>
            <a:r>
              <a:rPr lang="ru-RU" smtClean="0"/>
              <a:t>№ 251(1 столбик)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Устные упражнения: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040188" cy="45307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4800" smtClean="0"/>
              <a:t>  60</a:t>
            </a:r>
            <a:r>
              <a:rPr lang="en-US" sz="4800" smtClean="0"/>
              <a:t> : 12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4800" smtClean="0"/>
              <a:t>  5</a:t>
            </a:r>
            <a:r>
              <a:rPr lang="en-US" sz="4800" smtClean="0"/>
              <a:t>  </a:t>
            </a:r>
            <a:r>
              <a:rPr lang="en-US" sz="4800" baseline="30000" smtClean="0"/>
              <a:t> . 18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4800" baseline="30000" smtClean="0"/>
              <a:t>  90</a:t>
            </a:r>
            <a:r>
              <a:rPr lang="en-US" sz="4800" baseline="30000" smtClean="0"/>
              <a:t>   - 45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4800" baseline="30000" smtClean="0"/>
              <a:t>  45</a:t>
            </a:r>
            <a:r>
              <a:rPr lang="en-US" sz="4800" baseline="30000" smtClean="0"/>
              <a:t>   + 15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4800" baseline="30000" smtClean="0"/>
              <a:t>  </a:t>
            </a:r>
            <a:r>
              <a:rPr lang="ru-RU" sz="4800" u="sng" smtClean="0"/>
              <a:t>60</a:t>
            </a:r>
            <a:r>
              <a:rPr lang="en-US" sz="4800" u="sng" smtClean="0"/>
              <a:t>   </a:t>
            </a:r>
            <a:r>
              <a:rPr lang="ru-RU" sz="4000" u="sng" smtClean="0"/>
              <a:t>: 4</a:t>
            </a:r>
            <a:r>
              <a:rPr lang="en-US" sz="4000" u="sng" smtClean="0"/>
              <a:t> </a:t>
            </a:r>
            <a:endParaRPr lang="ru-RU" sz="4000" u="sng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4000" smtClean="0"/>
              <a:t>           12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646613" y="1600200"/>
            <a:ext cx="4040187" cy="45307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4800" smtClean="0"/>
              <a:t>  2000 </a:t>
            </a:r>
            <a:r>
              <a:rPr lang="ru-RU" sz="4800" baseline="30000" smtClean="0"/>
              <a:t>-</a:t>
            </a:r>
            <a:r>
              <a:rPr lang="ru-RU" sz="4800" smtClean="0"/>
              <a:t> 100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4800" smtClean="0"/>
              <a:t>  1900  : 19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4800" smtClean="0"/>
              <a:t>  100   - 60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4800" smtClean="0"/>
              <a:t>   </a:t>
            </a:r>
            <a:r>
              <a:rPr lang="ru-RU" sz="4800" u="sng" smtClean="0"/>
              <a:t>40     . 4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4800" smtClean="0"/>
              <a:t>           160</a:t>
            </a:r>
          </a:p>
        </p:txBody>
      </p:sp>
      <p:sp>
        <p:nvSpPr>
          <p:cNvPr id="3078" name="Oval 6"/>
          <p:cNvSpPr>
            <a:spLocks noChangeArrowheads="1"/>
          </p:cNvSpPr>
          <p:nvPr/>
        </p:nvSpPr>
        <p:spPr bwMode="auto">
          <a:xfrm>
            <a:off x="684213" y="2492375"/>
            <a:ext cx="719137" cy="6477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9" name="Oval 7"/>
          <p:cNvSpPr>
            <a:spLocks noChangeArrowheads="1"/>
          </p:cNvSpPr>
          <p:nvPr/>
        </p:nvSpPr>
        <p:spPr bwMode="auto">
          <a:xfrm>
            <a:off x="684213" y="3141663"/>
            <a:ext cx="719137" cy="6477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80" name="Oval 8"/>
          <p:cNvSpPr>
            <a:spLocks noChangeArrowheads="1"/>
          </p:cNvSpPr>
          <p:nvPr/>
        </p:nvSpPr>
        <p:spPr bwMode="auto">
          <a:xfrm>
            <a:off x="684213" y="3789363"/>
            <a:ext cx="719137" cy="6477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81" name="Oval 9"/>
          <p:cNvSpPr>
            <a:spLocks noChangeArrowheads="1"/>
          </p:cNvSpPr>
          <p:nvPr/>
        </p:nvSpPr>
        <p:spPr bwMode="auto">
          <a:xfrm>
            <a:off x="755650" y="4581525"/>
            <a:ext cx="719138" cy="6477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83" name="Oval 11"/>
          <p:cNvSpPr>
            <a:spLocks noChangeArrowheads="1"/>
          </p:cNvSpPr>
          <p:nvPr/>
        </p:nvSpPr>
        <p:spPr bwMode="auto">
          <a:xfrm>
            <a:off x="2195513" y="5445125"/>
            <a:ext cx="719137" cy="6477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5003800" y="2565400"/>
            <a:ext cx="1511300" cy="576263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5003800" y="3500438"/>
            <a:ext cx="1511300" cy="576262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86" name="Rectangle 14"/>
          <p:cNvSpPr>
            <a:spLocks noChangeArrowheads="1"/>
          </p:cNvSpPr>
          <p:nvPr/>
        </p:nvSpPr>
        <p:spPr bwMode="auto">
          <a:xfrm>
            <a:off x="5003800" y="4292600"/>
            <a:ext cx="1511300" cy="576263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87" name="Rectangle 15"/>
          <p:cNvSpPr>
            <a:spLocks noChangeArrowheads="1"/>
          </p:cNvSpPr>
          <p:nvPr/>
        </p:nvSpPr>
        <p:spPr bwMode="auto">
          <a:xfrm>
            <a:off x="6300788" y="5229225"/>
            <a:ext cx="1511300" cy="576263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0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5" dur="5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0" dur="5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95" dur="20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build="p"/>
      <p:bldP spid="3077" grpId="0" build="p"/>
      <p:bldP spid="3078" grpId="0" animBg="1"/>
      <p:bldP spid="3079" grpId="0" animBg="1"/>
      <p:bldP spid="3080" grpId="0" animBg="1"/>
      <p:bldP spid="3081" grpId="0" animBg="1"/>
      <p:bldP spid="3083" grpId="0" animBg="1"/>
      <p:bldP spid="3084" grpId="0" animBg="1"/>
      <p:bldP spid="3085" grpId="0" animBg="1"/>
      <p:bldP spid="3086" grpId="0" animBg="1"/>
      <p:bldP spid="308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800" smtClean="0">
                <a:solidFill>
                  <a:srgbClr val="FF0000"/>
                </a:solidFill>
              </a:rPr>
              <a:t>Устно:</a:t>
            </a:r>
            <a:br>
              <a:rPr lang="ru-RU" sz="3800" smtClean="0">
                <a:solidFill>
                  <a:srgbClr val="FF0000"/>
                </a:solidFill>
              </a:rPr>
            </a:br>
            <a:endParaRPr lang="ru-RU" sz="3800" smtClean="0">
              <a:solidFill>
                <a:srgbClr val="FF0000"/>
              </a:solidFill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mtClean="0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Вычислить, найдя удобный способ: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800" smtClean="0"/>
              <a:t>3+5-5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800" smtClean="0"/>
              <a:t>3+5-3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800" smtClean="0"/>
              <a:t>28+47-28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800" smtClean="0"/>
              <a:t>28+47-47</a:t>
            </a:r>
          </a:p>
        </p:txBody>
      </p:sp>
      <p:pic>
        <p:nvPicPr>
          <p:cNvPr id="5124" name="Picture 4" descr="BS00554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2492375"/>
            <a:ext cx="2519363" cy="2520950"/>
          </a:xfrm>
          <a:prstGeom prst="rect">
            <a:avLst/>
          </a:prstGeom>
          <a:noFill/>
          <a:ln w="76200">
            <a:solidFill>
              <a:srgbClr val="000099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Найди ошибку:</a:t>
            </a:r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040188" cy="45307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       </a:t>
            </a:r>
            <a:r>
              <a:rPr lang="ru-RU" sz="4800" smtClean="0"/>
              <a:t>3749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4800" smtClean="0"/>
              <a:t> + </a:t>
            </a:r>
            <a:r>
              <a:rPr lang="ru-RU" sz="4800" u="sng" smtClean="0"/>
              <a:t>1352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4800" smtClean="0"/>
              <a:t>   50101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6613" y="1600200"/>
            <a:ext cx="4040187" cy="45307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   11817   39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u="sng" smtClean="0"/>
              <a:t>   117</a:t>
            </a:r>
            <a:r>
              <a:rPr lang="ru-RU" smtClean="0"/>
              <a:t>        33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       117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u="sng" smtClean="0"/>
              <a:t>       117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        0</a:t>
            </a:r>
          </a:p>
        </p:txBody>
      </p:sp>
      <p:sp>
        <p:nvSpPr>
          <p:cNvPr id="2" name="Line 7"/>
          <p:cNvSpPr>
            <a:spLocks noChangeShapeType="1"/>
          </p:cNvSpPr>
          <p:nvPr/>
        </p:nvSpPr>
        <p:spPr bwMode="auto">
          <a:xfrm>
            <a:off x="6227763" y="1700213"/>
            <a:ext cx="0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Line 8"/>
          <p:cNvSpPr>
            <a:spLocks noChangeShapeType="1"/>
          </p:cNvSpPr>
          <p:nvPr/>
        </p:nvSpPr>
        <p:spPr bwMode="auto">
          <a:xfrm>
            <a:off x="6227763" y="220503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51" name="Line 9"/>
          <p:cNvSpPr>
            <a:spLocks noChangeShapeType="1"/>
          </p:cNvSpPr>
          <p:nvPr/>
        </p:nvSpPr>
        <p:spPr bwMode="auto">
          <a:xfrm>
            <a:off x="6227763" y="2060575"/>
            <a:ext cx="1008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6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61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61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6149" grpId="0" build="p"/>
      <p:bldP spid="6150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633412"/>
          </a:xfrm>
        </p:spPr>
        <p:txBody>
          <a:bodyPr/>
          <a:lstStyle/>
          <a:p>
            <a:pPr eaLnBrk="1" hangingPunct="1">
              <a:defRPr/>
            </a:pPr>
            <a:r>
              <a:rPr lang="ru-RU" sz="4600" smtClean="0">
                <a:solidFill>
                  <a:srgbClr val="FF00FF"/>
                </a:solidFill>
              </a:rPr>
              <a:t>вычитание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052513"/>
            <a:ext cx="8229600" cy="5472112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5400" smtClean="0"/>
              <a:t>8 – 3 = 5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smtClean="0"/>
              <a:t>уменьшаемое 8        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smtClean="0"/>
              <a:t>                                      вычитаемое 3       разность 5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sz="5400" smtClean="0"/>
          </a:p>
        </p:txBody>
      </p:sp>
      <p:sp>
        <p:nvSpPr>
          <p:cNvPr id="7172" name="AutoShape 8"/>
          <p:cNvSpPr>
            <a:spLocks noChangeArrowheads="1"/>
          </p:cNvSpPr>
          <p:nvPr/>
        </p:nvSpPr>
        <p:spPr bwMode="auto">
          <a:xfrm>
            <a:off x="1835150" y="1196975"/>
            <a:ext cx="1296988" cy="863600"/>
          </a:xfrm>
          <a:custGeom>
            <a:avLst/>
            <a:gdLst>
              <a:gd name="T0" fmla="*/ 908252 w 21600"/>
              <a:gd name="T1" fmla="*/ 0 h 21600"/>
              <a:gd name="T2" fmla="*/ 908252 w 21600"/>
              <a:gd name="T3" fmla="*/ 486095 h 21600"/>
              <a:gd name="T4" fmla="*/ 194368 w 21600"/>
              <a:gd name="T5" fmla="*/ 863600 h 21600"/>
              <a:gd name="T6" fmla="*/ 1296988 w 21600"/>
              <a:gd name="T7" fmla="*/ 2430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3" name="AutoShape 11"/>
          <p:cNvSpPr>
            <a:spLocks noChangeArrowheads="1"/>
          </p:cNvSpPr>
          <p:nvPr/>
        </p:nvSpPr>
        <p:spPr bwMode="auto">
          <a:xfrm rot="10800000" flipH="1" flipV="1">
            <a:off x="6084888" y="1412875"/>
            <a:ext cx="935037" cy="1008063"/>
          </a:xfrm>
          <a:custGeom>
            <a:avLst/>
            <a:gdLst>
              <a:gd name="T0" fmla="*/ 467475 w 21600"/>
              <a:gd name="T1" fmla="*/ 0 h 21600"/>
              <a:gd name="T2" fmla="*/ 116880 w 21600"/>
              <a:gd name="T3" fmla="*/ 504032 h 21600"/>
              <a:gd name="T4" fmla="*/ 467475 w 21600"/>
              <a:gd name="T5" fmla="*/ 252016 h 21600"/>
              <a:gd name="T6" fmla="*/ 1051917 w 21600"/>
              <a:gd name="T7" fmla="*/ 504032 h 21600"/>
              <a:gd name="T8" fmla="*/ 818157 w 21600"/>
              <a:gd name="T9" fmla="*/ 756047 h 21600"/>
              <a:gd name="T10" fmla="*/ 584398 w 21600"/>
              <a:gd name="T11" fmla="*/ 504032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00FF00"/>
              </a:solidFill>
              <a:latin typeface="Arial" charset="0"/>
            </a:endParaRPr>
          </a:p>
        </p:txBody>
      </p:sp>
      <p:sp>
        <p:nvSpPr>
          <p:cNvPr id="7174" name="AutoShape 13"/>
          <p:cNvSpPr>
            <a:spLocks noChangeArrowheads="1"/>
          </p:cNvSpPr>
          <p:nvPr/>
        </p:nvSpPr>
        <p:spPr bwMode="auto">
          <a:xfrm>
            <a:off x="4427538" y="1916113"/>
            <a:ext cx="576262" cy="576262"/>
          </a:xfrm>
          <a:prstGeom prst="upDownArrow">
            <a:avLst>
              <a:gd name="adj1" fmla="val 50000"/>
              <a:gd name="adj2" fmla="val 20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5" name="Line 14"/>
          <p:cNvSpPr>
            <a:spLocks noChangeShapeType="1"/>
          </p:cNvSpPr>
          <p:nvPr/>
        </p:nvSpPr>
        <p:spPr bwMode="auto">
          <a:xfrm>
            <a:off x="1116013" y="4365625"/>
            <a:ext cx="60483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176" name="Oval 15"/>
          <p:cNvSpPr>
            <a:spLocks noChangeArrowheads="1"/>
          </p:cNvSpPr>
          <p:nvPr/>
        </p:nvSpPr>
        <p:spPr bwMode="auto">
          <a:xfrm>
            <a:off x="1042988" y="4292600"/>
            <a:ext cx="71437" cy="7143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7" name="Oval 16"/>
          <p:cNvSpPr>
            <a:spLocks noChangeArrowheads="1"/>
          </p:cNvSpPr>
          <p:nvPr/>
        </p:nvSpPr>
        <p:spPr bwMode="auto">
          <a:xfrm>
            <a:off x="1547813" y="4292600"/>
            <a:ext cx="71437" cy="7143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8" name="Oval 17"/>
          <p:cNvSpPr>
            <a:spLocks noChangeArrowheads="1"/>
          </p:cNvSpPr>
          <p:nvPr/>
        </p:nvSpPr>
        <p:spPr bwMode="auto">
          <a:xfrm>
            <a:off x="2051050" y="4292600"/>
            <a:ext cx="71438" cy="7143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9" name="Oval 18"/>
          <p:cNvSpPr>
            <a:spLocks noChangeArrowheads="1"/>
          </p:cNvSpPr>
          <p:nvPr/>
        </p:nvSpPr>
        <p:spPr bwMode="auto">
          <a:xfrm>
            <a:off x="2555875" y="4292600"/>
            <a:ext cx="71438" cy="7143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80" name="Oval 19"/>
          <p:cNvSpPr>
            <a:spLocks noChangeArrowheads="1"/>
          </p:cNvSpPr>
          <p:nvPr/>
        </p:nvSpPr>
        <p:spPr bwMode="auto">
          <a:xfrm>
            <a:off x="3059113" y="4292600"/>
            <a:ext cx="71437" cy="7143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81" name="Oval 20"/>
          <p:cNvSpPr>
            <a:spLocks noChangeArrowheads="1"/>
          </p:cNvSpPr>
          <p:nvPr/>
        </p:nvSpPr>
        <p:spPr bwMode="auto">
          <a:xfrm>
            <a:off x="3563938" y="4292600"/>
            <a:ext cx="71437" cy="7143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82" name="Oval 21"/>
          <p:cNvSpPr>
            <a:spLocks noChangeArrowheads="1"/>
          </p:cNvSpPr>
          <p:nvPr/>
        </p:nvSpPr>
        <p:spPr bwMode="auto">
          <a:xfrm>
            <a:off x="4067175" y="4292600"/>
            <a:ext cx="71438" cy="7143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83" name="Oval 22"/>
          <p:cNvSpPr>
            <a:spLocks noChangeArrowheads="1"/>
          </p:cNvSpPr>
          <p:nvPr/>
        </p:nvSpPr>
        <p:spPr bwMode="auto">
          <a:xfrm>
            <a:off x="4572000" y="4292600"/>
            <a:ext cx="71438" cy="7143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84" name="Oval 23"/>
          <p:cNvSpPr>
            <a:spLocks noChangeArrowheads="1"/>
          </p:cNvSpPr>
          <p:nvPr/>
        </p:nvSpPr>
        <p:spPr bwMode="auto">
          <a:xfrm>
            <a:off x="5076825" y="4292600"/>
            <a:ext cx="71438" cy="7143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85" name="Oval 24"/>
          <p:cNvSpPr>
            <a:spLocks noChangeArrowheads="1"/>
          </p:cNvSpPr>
          <p:nvPr/>
        </p:nvSpPr>
        <p:spPr bwMode="auto">
          <a:xfrm>
            <a:off x="5580063" y="4292600"/>
            <a:ext cx="71437" cy="7143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86" name="Oval 25"/>
          <p:cNvSpPr>
            <a:spLocks noChangeArrowheads="1"/>
          </p:cNvSpPr>
          <p:nvPr/>
        </p:nvSpPr>
        <p:spPr bwMode="auto">
          <a:xfrm>
            <a:off x="6011863" y="4292600"/>
            <a:ext cx="71437" cy="7143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87" name="Text Box 28"/>
          <p:cNvSpPr txBox="1">
            <a:spLocks noChangeArrowheads="1"/>
          </p:cNvSpPr>
          <p:nvPr/>
        </p:nvSpPr>
        <p:spPr bwMode="auto">
          <a:xfrm>
            <a:off x="900113" y="4437063"/>
            <a:ext cx="3587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Arial" charset="0"/>
              </a:rPr>
              <a:t>0</a:t>
            </a:r>
          </a:p>
        </p:txBody>
      </p:sp>
      <p:sp>
        <p:nvSpPr>
          <p:cNvPr id="7188" name="Text Box 29"/>
          <p:cNvSpPr txBox="1">
            <a:spLocks noChangeArrowheads="1"/>
          </p:cNvSpPr>
          <p:nvPr/>
        </p:nvSpPr>
        <p:spPr bwMode="auto">
          <a:xfrm>
            <a:off x="1403350" y="4365625"/>
            <a:ext cx="431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Arial" charset="0"/>
              </a:rPr>
              <a:t>1</a:t>
            </a:r>
          </a:p>
        </p:txBody>
      </p:sp>
      <p:sp>
        <p:nvSpPr>
          <p:cNvPr id="7189" name="Text Box 30"/>
          <p:cNvSpPr txBox="1">
            <a:spLocks noChangeArrowheads="1"/>
          </p:cNvSpPr>
          <p:nvPr/>
        </p:nvSpPr>
        <p:spPr bwMode="auto">
          <a:xfrm>
            <a:off x="1979613" y="4365625"/>
            <a:ext cx="288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Arial" charset="0"/>
              </a:rPr>
              <a:t>2</a:t>
            </a:r>
          </a:p>
        </p:txBody>
      </p:sp>
      <p:sp>
        <p:nvSpPr>
          <p:cNvPr id="7190" name="Text Box 31"/>
          <p:cNvSpPr txBox="1">
            <a:spLocks noChangeArrowheads="1"/>
          </p:cNvSpPr>
          <p:nvPr/>
        </p:nvSpPr>
        <p:spPr bwMode="auto">
          <a:xfrm>
            <a:off x="2411413" y="4365625"/>
            <a:ext cx="3603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Arial" charset="0"/>
              </a:rPr>
              <a:t>3</a:t>
            </a:r>
          </a:p>
        </p:txBody>
      </p:sp>
      <p:sp>
        <p:nvSpPr>
          <p:cNvPr id="7191" name="Text Box 32"/>
          <p:cNvSpPr txBox="1">
            <a:spLocks noChangeArrowheads="1"/>
          </p:cNvSpPr>
          <p:nvPr/>
        </p:nvSpPr>
        <p:spPr bwMode="auto">
          <a:xfrm>
            <a:off x="2987675" y="4365625"/>
            <a:ext cx="288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Arial" charset="0"/>
              </a:rPr>
              <a:t>4</a:t>
            </a:r>
          </a:p>
        </p:txBody>
      </p:sp>
      <p:sp>
        <p:nvSpPr>
          <p:cNvPr id="7192" name="Text Box 33"/>
          <p:cNvSpPr txBox="1">
            <a:spLocks noChangeArrowheads="1"/>
          </p:cNvSpPr>
          <p:nvPr/>
        </p:nvSpPr>
        <p:spPr bwMode="auto">
          <a:xfrm>
            <a:off x="3419475" y="4365625"/>
            <a:ext cx="360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Arial" charset="0"/>
              </a:rPr>
              <a:t>5</a:t>
            </a:r>
          </a:p>
        </p:txBody>
      </p:sp>
      <p:sp>
        <p:nvSpPr>
          <p:cNvPr id="7193" name="Text Box 34"/>
          <p:cNvSpPr txBox="1">
            <a:spLocks noChangeArrowheads="1"/>
          </p:cNvSpPr>
          <p:nvPr/>
        </p:nvSpPr>
        <p:spPr bwMode="auto">
          <a:xfrm>
            <a:off x="3924300" y="4365625"/>
            <a:ext cx="360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Arial" charset="0"/>
              </a:rPr>
              <a:t>6</a:t>
            </a:r>
          </a:p>
        </p:txBody>
      </p:sp>
      <p:sp>
        <p:nvSpPr>
          <p:cNvPr id="7194" name="Text Box 35"/>
          <p:cNvSpPr txBox="1">
            <a:spLocks noChangeArrowheads="1"/>
          </p:cNvSpPr>
          <p:nvPr/>
        </p:nvSpPr>
        <p:spPr bwMode="auto">
          <a:xfrm>
            <a:off x="4500563" y="4365625"/>
            <a:ext cx="2873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Arial" charset="0"/>
              </a:rPr>
              <a:t>7</a:t>
            </a:r>
          </a:p>
        </p:txBody>
      </p:sp>
      <p:sp>
        <p:nvSpPr>
          <p:cNvPr id="7195" name="Text Box 36"/>
          <p:cNvSpPr txBox="1">
            <a:spLocks noChangeArrowheads="1"/>
          </p:cNvSpPr>
          <p:nvPr/>
        </p:nvSpPr>
        <p:spPr bwMode="auto">
          <a:xfrm>
            <a:off x="5003800" y="4365625"/>
            <a:ext cx="288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Arial" charset="0"/>
              </a:rPr>
              <a:t>8</a:t>
            </a:r>
          </a:p>
        </p:txBody>
      </p:sp>
      <p:cxnSp>
        <p:nvCxnSpPr>
          <p:cNvPr id="7196" name="AutoShape 48"/>
          <p:cNvCxnSpPr>
            <a:cxnSpLocks noChangeShapeType="1"/>
            <a:stCxn id="7195" idx="0"/>
            <a:endCxn id="7192" idx="0"/>
          </p:cNvCxnSpPr>
          <p:nvPr/>
        </p:nvCxnSpPr>
        <p:spPr bwMode="auto">
          <a:xfrm rot="-5400000" flipH="1" flipV="1">
            <a:off x="4373563" y="3592512"/>
            <a:ext cx="1588" cy="1547813"/>
          </a:xfrm>
          <a:prstGeom prst="curvedConnector3">
            <a:avLst>
              <a:gd name="adj1" fmla="val -14400005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7197" name="Text Box 49"/>
          <p:cNvSpPr txBox="1">
            <a:spLocks noChangeArrowheads="1"/>
          </p:cNvSpPr>
          <p:nvPr/>
        </p:nvSpPr>
        <p:spPr bwMode="auto">
          <a:xfrm>
            <a:off x="4067175" y="3644900"/>
            <a:ext cx="7207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Arial" charset="0"/>
              </a:rPr>
              <a:t>- 3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819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490537"/>
          </a:xfrm>
        </p:spPr>
        <p:txBody>
          <a:bodyPr/>
          <a:lstStyle/>
          <a:p>
            <a:pPr eaLnBrk="1" hangingPunct="1">
              <a:defRPr/>
            </a:pPr>
            <a:r>
              <a:rPr lang="ru-RU" sz="3000" smtClean="0">
                <a:solidFill>
                  <a:srgbClr val="FF00FF"/>
                </a:solidFill>
              </a:rPr>
              <a:t>Свойство вычитания суммы из числа: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341438"/>
            <a:ext cx="4038600" cy="467995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Для того чтобы вычесть сумму из числа, можно вычесть из этого числа первое слагаемое, а потом из полученной разности – второе слагаемое.</a:t>
            </a:r>
          </a:p>
          <a:p>
            <a:pPr eaLnBrk="1" hangingPunct="1">
              <a:defRPr/>
            </a:pPr>
            <a:endParaRPr lang="ru-RU" smtClean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3438" y="981075"/>
            <a:ext cx="4038600" cy="4752975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12 - ( 3+2 )=12-5=7</a:t>
            </a:r>
          </a:p>
          <a:p>
            <a:pPr eaLnBrk="1" hangingPunct="1">
              <a:defRPr/>
            </a:pPr>
            <a:r>
              <a:rPr lang="ru-RU" smtClean="0"/>
              <a:t>12-(3+2)=12-3-2=7</a:t>
            </a:r>
          </a:p>
          <a:p>
            <a:pPr eaLnBrk="1" hangingPunct="1">
              <a:defRPr/>
            </a:pPr>
            <a:endParaRPr lang="ru-RU" smtClean="0"/>
          </a:p>
          <a:p>
            <a:pPr eaLnBrk="1" hangingPunct="1">
              <a:defRPr/>
            </a:pPr>
            <a:r>
              <a:rPr lang="ru-RU" smtClean="0"/>
              <a:t>10-(5+2)=10-7=3</a:t>
            </a:r>
          </a:p>
          <a:p>
            <a:pPr eaLnBrk="1" hangingPunct="1">
              <a:defRPr/>
            </a:pPr>
            <a:r>
              <a:rPr lang="ru-RU" smtClean="0"/>
              <a:t>10-(5+2)=10-5-2=3</a:t>
            </a:r>
          </a:p>
          <a:p>
            <a:pPr eaLnBrk="1" hangingPunct="1">
              <a:defRPr/>
            </a:pPr>
            <a:endParaRPr lang="ru-RU" smtClean="0"/>
          </a:p>
          <a:p>
            <a:pPr eaLnBrk="1" hangingPunct="1">
              <a:defRPr/>
            </a:pPr>
            <a:r>
              <a:rPr lang="ru-RU" smtClean="0"/>
              <a:t>15-(7+3)=15-10=5</a:t>
            </a:r>
          </a:p>
          <a:p>
            <a:pPr eaLnBrk="1" hangingPunct="1">
              <a:defRPr/>
            </a:pPr>
            <a:r>
              <a:rPr lang="ru-RU" smtClean="0"/>
              <a:t>15-(7+3)=15-7-3=5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2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2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build="p"/>
      <p:bldP spid="9220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№ 257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а) 3189-(1189+1250)=3189-1189-1250=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 =2000-1250=750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б) 9862-(1000+3541)=9862-1000-3541=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=8862-3541=5321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919162"/>
          </a:xfrm>
        </p:spPr>
        <p:txBody>
          <a:bodyPr/>
          <a:lstStyle/>
          <a:p>
            <a:pPr eaLnBrk="1" hangingPunct="1">
              <a:defRPr/>
            </a:pPr>
            <a:r>
              <a:rPr lang="ru-RU" sz="3000" smtClean="0">
                <a:solidFill>
                  <a:srgbClr val="00FF00"/>
                </a:solidFill>
              </a:rPr>
              <a:t>Свойство вычитания числа из суммы: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Чтобы из суммы вычесть число, можно вычесть его из одного слагаемого, а к полученной разности прибавить другое слагаемое.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mtClean="0"/>
              <a:t>(6+3)-2=9-2=7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mtClean="0"/>
              <a:t>   6+(3-2)=6+1=7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mtClean="0"/>
              <a:t>   (6-2)+3=4+3=7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2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98" decel="100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98" decel="1000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98" decel="1000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98" decel="1000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№ 257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 (2478+8265)-4265=2478+(8265-4265)=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 =2478+4000=6478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 1275+(3325-2980)=(1275+3325)-2980=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 =4600-2980=1620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2195513" y="2205038"/>
            <a:ext cx="865187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3348038" y="2205038"/>
            <a:ext cx="865187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971550" y="3933825"/>
            <a:ext cx="865188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3203575" y="4005263"/>
            <a:ext cx="865188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6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212 -0.02474 C 0.06284 -0.02336 0.09357 -0.02128 0.1243 -0.02058 C 0.1276 -0.02058 0.13055 -0.02313 0.13385 -0.02266 C 0.14062 -0.02197 0.14791 -0.01457 0.15434 -0.01203 C 0.16007 -0.00972 0.16614 -0.01018 0.17187 -0.00787 C 0.18003 -0.00463 0.1842 0.00069 0.19253 0.00277 C 0.1993 0.00878 0.2026 0.00485 0.20521 0.01549 C 0.20468 0.03237 0.20451 0.04924 0.20364 0.06612 C 0.2033 0.07098 0.19757 0.08485 0.19566 0.08508 C 0.19097 0.08578 0.18611 0.08647 0.18142 0.08739 C 0.17448 0.08878 0.16771 0.09017 0.16076 0.09156 C 0.14514 0.10173 0.13021 0.10427 0.11319 0.10635 C 0.08802 0.11583 0.05243 0.11699 0.02587 0.11907 C 0.02066 0.12138 0.01493 0.12254 0.00989 0.12531 C -0.01129 0.13711 0.00521 0.13179 -0.01059 0.13595 C -0.02205 0.14335 -0.03316 0.14751 -0.04566 0.15075 C -0.05486 0.15676 -0.06407 0.163 -0.07413 0.16554 C -0.07657 0.16763 -0.08386 0.17364 -0.08525 0.17618 C -0.08802 0.18127 -0.09167 0.19306 -0.09167 0.19329 C -0.09445 0.21133 -0.09393 0.20115 -0.09011 0.2289 C -0.0842 0.27329 -0.05 0.2867 -0.025 0.30705 C -0.02049 0.31052 -0.01684 0.31583 -0.01233 0.31976 C 0.0026 0.33202 0.00816 0.33225 0.02587 0.33896 C 0.04062 0.35028 0.05555 0.36138 0.07031 0.37271 C 0.0875 0.38566 0.10885 0.38497 0.12743 0.39375 C 0.14357 0.40138 0.16041 0.40693 0.17656 0.41502 C 0.19062 0.42196 0.20468 0.42867 0.21788 0.43815 C 0.22482 0.443 0.23125 0.44901 0.23854 0.45294 C 0.25104 0.45988 0.26041 0.45942 0.27343 0.46358 C 0.2875 0.46797 0.30087 0.47583 0.31475 0.48046 C 0.32534 0.48393 0.33715 0.48439 0.34809 0.48693 C 0.45243 0.48439 0.41302 0.49063 0.46718 0.48046 C 0.48194 0.47768 0.49896 0.46682 0.51319 0.4615 C 0.53159 0.45456 0.55729 0.44994 0.57343 0.43815 C 0.57812 0.43468 0.58264 0.43028 0.58767 0.42774 C 0.59774 0.42265 0.60902 0.42265 0.61944 0.41919 C 0.63038 0.40948 0.62777 0.41549 0.63055 0.40439 C 0.62396 0.38659 0.62118 0.36601 0.61319 0.34936 C 0.61093 0.33803 0.61024 0.33179 0.60677 0.32185 C 0.60382 0.31306 0.59948 0.30566 0.59722 0.29664 C 0.59271 0.27838 0.5908 0.25595 0.58455 0.23953 C 0.58212 0.22589 0.57413 0.21341 0.56875 0.20138 C 0.5658 0.19468 0.56337 0.18728 0.56076 0.18034 C 0.55607 0.16809 0.54514 0.16023 0.53698 0.15283 C 0.52291 0.13988 0.51128 0.12763 0.49409 0.12323 C 0.48732 0.11722 0.49149 0.11976 0.48298 0.11699 C 0.47882 0.1156 0.47031 0.1126 0.47031 0.11283 C 0.47257 0.10335 0.47534 0.10404 0.48142 0.09988 C 0.4967 0.08948 0.51389 0.0837 0.52899 0.0726 C 0.53628 0.06728 0.54462 0.05248 0.54965 0.04716 C 0.55486 0.04161 0.56024 0.03583 0.56545 0.03028 C 0.57639 0.01872 0.57951 0.00069 0.58611 -0.01411 C 0.60208 -0.04925 0.62152 -0.08278 0.6401 -0.11561 C 0.65069 -0.13434 0.6401 -0.12185 0.64809 -0.13896 C 0.65069 -0.14451 0.65468 -0.14867 0.65764 -0.15376 C 0.65816 -0.15584 0.6585 -0.15792 0.6592 -0.16 C 0.66007 -0.16232 0.66232 -0.16648 0.66232 -0.16625 L 0.60208 -0.16856 L 0.65607 -0.22567 " pathEditMode="relative" rAng="0" ptsTypes="ffffffffffffffffffffffffffffffffffffffffffffffffffffffffAAA">
                                      <p:cBhvr>
                                        <p:cTn id="57" dur="2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" y="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 build="p"/>
      <p:bldP spid="15364" grpId="0" animBg="1"/>
      <p:bldP spid="15365" grpId="0" animBg="1"/>
      <p:bldP spid="15366" grpId="0" animBg="1"/>
      <p:bldP spid="15367" grpId="0" animBg="1"/>
    </p:bldLst>
  </p:timing>
</p:sld>
</file>

<file path=ppt/theme/theme1.xml><?xml version="1.0" encoding="utf-8"?>
<a:theme xmlns:a="http://schemas.openxmlformats.org/drawingml/2006/main" name="Занавес">
  <a:themeElements>
    <a:clrScheme name="Занавес 1">
      <a:dk1>
        <a:srgbClr val="602000"/>
      </a:dk1>
      <a:lt1>
        <a:srgbClr val="FFFFFF"/>
      </a:lt1>
      <a:dk2>
        <a:srgbClr val="800000"/>
      </a:dk2>
      <a:lt2>
        <a:srgbClr val="FFFFCC"/>
      </a:lt2>
      <a:accent1>
        <a:srgbClr val="FF3300"/>
      </a:accent1>
      <a:accent2>
        <a:srgbClr val="000000"/>
      </a:accent2>
      <a:accent3>
        <a:srgbClr val="C0AAAA"/>
      </a:accent3>
      <a:accent4>
        <a:srgbClr val="DADADA"/>
      </a:accent4>
      <a:accent5>
        <a:srgbClr val="FFADAA"/>
      </a:accent5>
      <a:accent6>
        <a:srgbClr val="000000"/>
      </a:accent6>
      <a:hlink>
        <a:srgbClr val="EBF25A"/>
      </a:hlink>
      <a:folHlink>
        <a:srgbClr val="F2AA68"/>
      </a:folHlink>
    </a:clrScheme>
    <a:fontScheme name="Занавес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Занавес 1">
        <a:dk1>
          <a:srgbClr val="602000"/>
        </a:dk1>
        <a:lt1>
          <a:srgbClr val="FFFFFF"/>
        </a:lt1>
        <a:dk2>
          <a:srgbClr val="800000"/>
        </a:dk2>
        <a:lt2>
          <a:srgbClr val="FFFFCC"/>
        </a:lt2>
        <a:accent1>
          <a:srgbClr val="FF3300"/>
        </a:accent1>
        <a:accent2>
          <a:srgbClr val="000000"/>
        </a:accent2>
        <a:accent3>
          <a:srgbClr val="C0AAAA"/>
        </a:accent3>
        <a:accent4>
          <a:srgbClr val="DADADA"/>
        </a:accent4>
        <a:accent5>
          <a:srgbClr val="FFADAA"/>
        </a:accent5>
        <a:accent6>
          <a:srgbClr val="000000"/>
        </a:accent6>
        <a:hlink>
          <a:srgbClr val="EBF25A"/>
        </a:hlink>
        <a:folHlink>
          <a:srgbClr val="F2AA6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2">
        <a:dk1>
          <a:srgbClr val="000066"/>
        </a:dk1>
        <a:lt1>
          <a:srgbClr val="FFFFFF"/>
        </a:lt1>
        <a:dk2>
          <a:srgbClr val="000099"/>
        </a:dk2>
        <a:lt2>
          <a:srgbClr val="D8F6F8"/>
        </a:lt2>
        <a:accent1>
          <a:srgbClr val="0099FF"/>
        </a:accent1>
        <a:accent2>
          <a:srgbClr val="00003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34"/>
        </a:accent6>
        <a:hlink>
          <a:srgbClr val="DDD925"/>
        </a:hlink>
        <a:folHlink>
          <a:srgbClr val="72C67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3">
        <a:dk1>
          <a:srgbClr val="4C3D57"/>
        </a:dk1>
        <a:lt1>
          <a:srgbClr val="FFFFFF"/>
        </a:lt1>
        <a:dk2>
          <a:srgbClr val="660066"/>
        </a:dk2>
        <a:lt2>
          <a:srgbClr val="FDFBE3"/>
        </a:lt2>
        <a:accent1>
          <a:srgbClr val="976C9E"/>
        </a:accent1>
        <a:accent2>
          <a:srgbClr val="1E1822"/>
        </a:accent2>
        <a:accent3>
          <a:srgbClr val="B8AAB8"/>
        </a:accent3>
        <a:accent4>
          <a:srgbClr val="DADADA"/>
        </a:accent4>
        <a:accent5>
          <a:srgbClr val="C9BACC"/>
        </a:accent5>
        <a:accent6>
          <a:srgbClr val="1A151E"/>
        </a:accent6>
        <a:hlink>
          <a:srgbClr val="D8C460"/>
        </a:hlink>
        <a:folHlink>
          <a:srgbClr val="C3C2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4">
        <a:dk1>
          <a:srgbClr val="334D3F"/>
        </a:dk1>
        <a:lt1>
          <a:srgbClr val="FFFFFF"/>
        </a:lt1>
        <a:dk2>
          <a:srgbClr val="008000"/>
        </a:dk2>
        <a:lt2>
          <a:srgbClr val="D3F1DB"/>
        </a:lt2>
        <a:accent1>
          <a:srgbClr val="4A6D84"/>
        </a:accent1>
        <a:accent2>
          <a:srgbClr val="213329"/>
        </a:accent2>
        <a:accent3>
          <a:srgbClr val="AAC0AA"/>
        </a:accent3>
        <a:accent4>
          <a:srgbClr val="DADADA"/>
        </a:accent4>
        <a:accent5>
          <a:srgbClr val="B1BAC2"/>
        </a:accent5>
        <a:accent6>
          <a:srgbClr val="1D2D24"/>
        </a:accent6>
        <a:hlink>
          <a:srgbClr val="F0B100"/>
        </a:hlink>
        <a:folHlink>
          <a:srgbClr val="C3710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5">
        <a:dk1>
          <a:srgbClr val="566858"/>
        </a:dk1>
        <a:lt1>
          <a:srgbClr val="FFFFFF"/>
        </a:lt1>
        <a:dk2>
          <a:srgbClr val="6D8771"/>
        </a:dk2>
        <a:lt2>
          <a:srgbClr val="ECECB2"/>
        </a:lt2>
        <a:accent1>
          <a:srgbClr val="76A571"/>
        </a:accent1>
        <a:accent2>
          <a:srgbClr val="465648"/>
        </a:accent2>
        <a:accent3>
          <a:srgbClr val="BAC3BB"/>
        </a:accent3>
        <a:accent4>
          <a:srgbClr val="DADADA"/>
        </a:accent4>
        <a:accent5>
          <a:srgbClr val="BDCFBB"/>
        </a:accent5>
        <a:accent6>
          <a:srgbClr val="3F4D40"/>
        </a:accent6>
        <a:hlink>
          <a:srgbClr val="FFDC0B"/>
        </a:hlink>
        <a:folHlink>
          <a:srgbClr val="FC991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6">
        <a:dk1>
          <a:srgbClr val="0A6866"/>
        </a:dk1>
        <a:lt1>
          <a:srgbClr val="FFFFFF"/>
        </a:lt1>
        <a:dk2>
          <a:srgbClr val="0D8784"/>
        </a:dk2>
        <a:lt2>
          <a:srgbClr val="B8DEC6"/>
        </a:lt2>
        <a:accent1>
          <a:srgbClr val="3C7652"/>
        </a:accent1>
        <a:accent2>
          <a:srgbClr val="005250"/>
        </a:accent2>
        <a:accent3>
          <a:srgbClr val="AAC3C2"/>
        </a:accent3>
        <a:accent4>
          <a:srgbClr val="DADADA"/>
        </a:accent4>
        <a:accent5>
          <a:srgbClr val="AFBDB3"/>
        </a:accent5>
        <a:accent6>
          <a:srgbClr val="004948"/>
        </a:accent6>
        <a:hlink>
          <a:srgbClr val="00E0A5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7">
        <a:dk1>
          <a:srgbClr val="50688C"/>
        </a:dk1>
        <a:lt1>
          <a:srgbClr val="FFFFFF"/>
        </a:lt1>
        <a:dk2>
          <a:srgbClr val="6E87AC"/>
        </a:dk2>
        <a:lt2>
          <a:srgbClr val="FFFFFF"/>
        </a:lt2>
        <a:accent1>
          <a:srgbClr val="376EA5"/>
        </a:accent1>
        <a:accent2>
          <a:srgbClr val="445876"/>
        </a:accent2>
        <a:accent3>
          <a:srgbClr val="BAC3D2"/>
        </a:accent3>
        <a:accent4>
          <a:srgbClr val="DADADA"/>
        </a:accent4>
        <a:accent5>
          <a:srgbClr val="AEBACF"/>
        </a:accent5>
        <a:accent6>
          <a:srgbClr val="3D4F6A"/>
        </a:accent6>
        <a:hlink>
          <a:srgbClr val="66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8">
        <a:dk1>
          <a:srgbClr val="000000"/>
        </a:dk1>
        <a:lt1>
          <a:srgbClr val="DDDCC5"/>
        </a:lt1>
        <a:dk2>
          <a:srgbClr val="000000"/>
        </a:dk2>
        <a:lt2>
          <a:srgbClr val="C9C6A5"/>
        </a:lt2>
        <a:accent1>
          <a:srgbClr val="C0C0C0"/>
        </a:accent1>
        <a:accent2>
          <a:srgbClr val="B0AC90"/>
        </a:accent2>
        <a:accent3>
          <a:srgbClr val="EBEBDF"/>
        </a:accent3>
        <a:accent4>
          <a:srgbClr val="000000"/>
        </a:accent4>
        <a:accent5>
          <a:srgbClr val="DCDCDC"/>
        </a:accent5>
        <a:accent6>
          <a:srgbClr val="9F9B82"/>
        </a:accent6>
        <a:hlink>
          <a:srgbClr val="666699"/>
        </a:hlink>
        <a:folHlink>
          <a:srgbClr val="905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навес 9">
        <a:dk1>
          <a:srgbClr val="000000"/>
        </a:dk1>
        <a:lt1>
          <a:srgbClr val="FFFFFF"/>
        </a:lt1>
        <a:dk2>
          <a:srgbClr val="000099"/>
        </a:dk2>
        <a:lt2>
          <a:srgbClr val="DDDDDD"/>
        </a:lt2>
        <a:accent1>
          <a:srgbClr val="C6D4D4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DFE6E6"/>
        </a:accent5>
        <a:accent6>
          <a:srgbClr val="AEAEAE"/>
        </a:accent6>
        <a:hlink>
          <a:srgbClr val="6600FF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Curtain Call</Template>
  <TotalTime>232</TotalTime>
  <Words>383</Words>
  <Application>Microsoft Office PowerPoint</Application>
  <PresentationFormat>Экран (4:3)</PresentationFormat>
  <Paragraphs>101</Paragraphs>
  <Slides>14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3" baseType="lpstr">
      <vt:lpstr>Tahoma</vt:lpstr>
      <vt:lpstr>Arial</vt:lpstr>
      <vt:lpstr>Wingdings</vt:lpstr>
      <vt:lpstr>Calibri</vt:lpstr>
      <vt:lpstr>Georgia</vt:lpstr>
      <vt:lpstr>Comic Sans MS</vt:lpstr>
      <vt:lpstr>Frutiger SAIN It v.1</vt:lpstr>
      <vt:lpstr>Frutiger SBIN It v.1</vt:lpstr>
      <vt:lpstr>Занавес</vt:lpstr>
      <vt:lpstr>Вычитание натуральных чисел.</vt:lpstr>
      <vt:lpstr>Устные упражнения:</vt:lpstr>
      <vt:lpstr>Устно: </vt:lpstr>
      <vt:lpstr>Найди ошибку:</vt:lpstr>
      <vt:lpstr>вычитание</vt:lpstr>
      <vt:lpstr>Свойство вычитания суммы из числа:</vt:lpstr>
      <vt:lpstr>№ 257</vt:lpstr>
      <vt:lpstr>Свойство вычитания числа из суммы:</vt:lpstr>
      <vt:lpstr>№ 257</vt:lpstr>
      <vt:lpstr>физкультминутка</vt:lpstr>
      <vt:lpstr>Действия с нулём</vt:lpstr>
      <vt:lpstr>Читай правильно:</vt:lpstr>
      <vt:lpstr>Задание на урок:</vt:lpstr>
      <vt:lpstr>Задание на дом: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Вычитание натуральных чисел.</dc:title>
  <dc:creator>дом</dc:creator>
  <cp:lastModifiedBy>Фролова</cp:lastModifiedBy>
  <cp:revision>5</cp:revision>
  <dcterms:created xsi:type="dcterms:W3CDTF">2008-09-29T13:59:02Z</dcterms:created>
  <dcterms:modified xsi:type="dcterms:W3CDTF">2013-04-13T11:06:18Z</dcterms:modified>
</cp:coreProperties>
</file>