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 b="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B62102CF-8BE1-440F-80C1-754C07901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5B162-96F5-4F27-AF90-F5B3CD8C9C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1756D-4F33-44D5-9B51-36AF5F6B0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D772D-A27D-4718-9B23-772BD1334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5DF06-4F5B-4C0F-B9B5-3B1DA0508E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97F5D-4121-4B1A-AF68-72337899B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77BE9-4D94-432B-9735-3656B5F45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FFAFC-2C1E-46FE-8816-91B9FE82B4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20506-028C-4435-8A13-8B37EC0284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D2FF7-B6AF-492D-AE89-C93AC1DAD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36AF1-488E-4BAE-BA3E-2A4204B29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10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10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68BE887-F672-4B2A-9571-D7E709A2CB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A50021"/>
                </a:solidFill>
              </a:rPr>
              <a:t>Деление натуральных чисел.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86063" y="2927350"/>
            <a:ext cx="5900737" cy="350202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A50021"/>
                </a:solidFill>
              </a:rPr>
              <a:t>Цель</a:t>
            </a:r>
            <a:r>
              <a:rPr lang="ru-RU" b="1" smtClean="0"/>
              <a:t>: продолжить отработку умений и навыков свойств деления.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Урок подготовлен учителем математики СОШ № 19 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Г. Тимашевска 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Воеводиной О.А.</a:t>
            </a:r>
          </a:p>
          <a:p>
            <a:pPr eaLnBrk="1" hangingPunct="1"/>
            <a:endParaRPr lang="ru-RU" b="1" smtClean="0"/>
          </a:p>
          <a:p>
            <a:pPr eaLnBrk="1" hangingPunct="1"/>
            <a:endParaRPr lang="ru-RU" b="1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Устные упражнения:</a:t>
            </a:r>
            <a:br>
              <a:rPr lang="ru-RU" sz="3200" smtClean="0"/>
            </a:br>
            <a:endParaRPr lang="ru-RU" sz="320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Вычислить:</a:t>
            </a:r>
          </a:p>
          <a:p>
            <a:pPr eaLnBrk="1" hangingPunct="1"/>
            <a:r>
              <a:rPr lang="ru-RU" b="1" smtClean="0"/>
              <a:t>  250 </a:t>
            </a:r>
            <a:r>
              <a:rPr lang="ru-RU" b="1" baseline="30000" smtClean="0"/>
              <a:t>.</a:t>
            </a:r>
            <a:r>
              <a:rPr lang="ru-RU" b="1" smtClean="0"/>
              <a:t> 59 </a:t>
            </a:r>
            <a:r>
              <a:rPr lang="ru-RU" b="1" baseline="30000" smtClean="0"/>
              <a:t>.</a:t>
            </a:r>
            <a:r>
              <a:rPr lang="ru-RU" b="1" smtClean="0"/>
              <a:t> 4</a:t>
            </a:r>
          </a:p>
          <a:p>
            <a:pPr eaLnBrk="1" hangingPunct="1"/>
            <a:r>
              <a:rPr lang="ru-RU" b="1" smtClean="0"/>
              <a:t>  2 </a:t>
            </a:r>
            <a:r>
              <a:rPr lang="ru-RU" b="1" baseline="30000" smtClean="0"/>
              <a:t>.</a:t>
            </a:r>
            <a:r>
              <a:rPr lang="ru-RU" b="1" smtClean="0"/>
              <a:t> 763</a:t>
            </a:r>
            <a:r>
              <a:rPr lang="ru-RU" b="1" baseline="30000" smtClean="0"/>
              <a:t> .</a:t>
            </a:r>
            <a:r>
              <a:rPr lang="ru-RU" b="1" smtClean="0"/>
              <a:t> 125 </a:t>
            </a:r>
            <a:r>
              <a:rPr lang="ru-RU" b="1" baseline="30000" smtClean="0"/>
              <a:t>. </a:t>
            </a:r>
            <a:r>
              <a:rPr lang="ru-RU" b="1" smtClean="0"/>
              <a:t>4</a:t>
            </a:r>
          </a:p>
          <a:p>
            <a:pPr eaLnBrk="1" hangingPunct="1"/>
            <a:r>
              <a:rPr lang="ru-RU" b="1" smtClean="0"/>
              <a:t>  25 </a:t>
            </a:r>
            <a:r>
              <a:rPr lang="ru-RU" b="1" baseline="30000" smtClean="0"/>
              <a:t>.</a:t>
            </a:r>
            <a:r>
              <a:rPr lang="ru-RU" b="1" smtClean="0"/>
              <a:t> 12 </a:t>
            </a:r>
            <a:r>
              <a:rPr lang="ru-RU" b="1" baseline="30000" smtClean="0"/>
              <a:t>.</a:t>
            </a:r>
            <a:r>
              <a:rPr lang="ru-RU" b="1" smtClean="0"/>
              <a:t> 3 </a:t>
            </a:r>
            <a:r>
              <a:rPr lang="ru-RU" b="1" baseline="30000" smtClean="0"/>
              <a:t>.</a:t>
            </a:r>
            <a:r>
              <a:rPr lang="ru-RU" b="1" smtClean="0"/>
              <a:t> 4</a:t>
            </a:r>
          </a:p>
          <a:p>
            <a:pPr eaLnBrk="1" hangingPunct="1"/>
            <a:r>
              <a:rPr lang="ru-RU" b="1" smtClean="0"/>
              <a:t>  73 </a:t>
            </a:r>
            <a:r>
              <a:rPr lang="ru-RU" b="1" baseline="30000" smtClean="0"/>
              <a:t>.</a:t>
            </a:r>
            <a:r>
              <a:rPr lang="ru-RU" b="1" smtClean="0"/>
              <a:t> 125 </a:t>
            </a:r>
            <a:r>
              <a:rPr lang="ru-RU" b="1" baseline="30000" smtClean="0"/>
              <a:t>.</a:t>
            </a:r>
            <a:r>
              <a:rPr lang="ru-RU" b="1" smtClean="0"/>
              <a:t> 2 </a:t>
            </a:r>
            <a:r>
              <a:rPr lang="ru-RU" b="1" baseline="30000" smtClean="0"/>
              <a:t>.</a:t>
            </a:r>
            <a:r>
              <a:rPr lang="ru-RU" b="1" smtClean="0"/>
              <a:t> 4</a:t>
            </a:r>
          </a:p>
          <a:p>
            <a:pPr eaLnBrk="1" hangingPunct="1"/>
            <a:endParaRPr lang="ru-RU" b="1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Упростить:</a:t>
            </a:r>
          </a:p>
          <a:p>
            <a:pPr eaLnBrk="1" hangingPunct="1"/>
            <a:r>
              <a:rPr lang="ru-RU" b="1" smtClean="0"/>
              <a:t>470 + 530 + х</a:t>
            </a:r>
          </a:p>
          <a:p>
            <a:pPr eaLnBrk="1" hangingPunct="1"/>
            <a:r>
              <a:rPr lang="ru-RU" b="1" smtClean="0"/>
              <a:t>20 </a:t>
            </a:r>
            <a:r>
              <a:rPr lang="ru-RU" b="1" baseline="30000" smtClean="0"/>
              <a:t>. </a:t>
            </a:r>
            <a:r>
              <a:rPr lang="ru-RU" b="1" smtClean="0"/>
              <a:t>30 </a:t>
            </a:r>
            <a:r>
              <a:rPr lang="ru-RU" b="1" baseline="30000" smtClean="0"/>
              <a:t>.</a:t>
            </a:r>
            <a:r>
              <a:rPr lang="ru-RU" b="1" smtClean="0"/>
              <a:t> У</a:t>
            </a:r>
          </a:p>
          <a:p>
            <a:pPr eaLnBrk="1" hangingPunct="1"/>
            <a:r>
              <a:rPr lang="ru-RU" b="1" smtClean="0"/>
              <a:t>К + 591 + 209</a:t>
            </a:r>
          </a:p>
          <a:p>
            <a:pPr eaLnBrk="1" hangingPunct="1"/>
            <a:r>
              <a:rPr lang="ru-RU" b="1" smtClean="0"/>
              <a:t>Х </a:t>
            </a:r>
            <a:r>
              <a:rPr lang="ru-RU" b="1" baseline="30000" smtClean="0"/>
              <a:t>. </a:t>
            </a:r>
            <a:r>
              <a:rPr lang="ru-RU" b="1" smtClean="0"/>
              <a:t>13 </a:t>
            </a:r>
            <a:r>
              <a:rPr lang="ru-RU" b="1" baseline="30000" smtClean="0"/>
              <a:t>.</a:t>
            </a:r>
            <a:r>
              <a:rPr lang="ru-RU" b="1" smtClean="0"/>
              <a:t> 7</a:t>
            </a:r>
          </a:p>
          <a:p>
            <a:pPr eaLnBrk="1" hangingPunct="1"/>
            <a:r>
              <a:rPr lang="ru-RU" b="1" smtClean="0"/>
              <a:t>65 + 2х + 25</a:t>
            </a:r>
          </a:p>
          <a:p>
            <a:pPr eaLnBrk="1" hangingPunct="1"/>
            <a:r>
              <a:rPr lang="ru-RU" b="1" smtClean="0"/>
              <a:t>24х </a:t>
            </a:r>
            <a:r>
              <a:rPr lang="ru-RU" b="1" baseline="30000" smtClean="0"/>
              <a:t>.</a:t>
            </a:r>
            <a:r>
              <a:rPr lang="ru-RU" b="1" smtClean="0"/>
              <a:t> 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Какие координаты имеют точки на рисунке: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1258888" y="3500438"/>
            <a:ext cx="6769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1258888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Oval 7"/>
          <p:cNvSpPr>
            <a:spLocks noChangeArrowheads="1"/>
          </p:cNvSpPr>
          <p:nvPr/>
        </p:nvSpPr>
        <p:spPr bwMode="auto">
          <a:xfrm>
            <a:off x="1258888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Oval 8"/>
          <p:cNvSpPr>
            <a:spLocks noChangeArrowheads="1"/>
          </p:cNvSpPr>
          <p:nvPr/>
        </p:nvSpPr>
        <p:spPr bwMode="auto">
          <a:xfrm>
            <a:off x="1619250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Oval 10"/>
          <p:cNvSpPr>
            <a:spLocks noChangeArrowheads="1"/>
          </p:cNvSpPr>
          <p:nvPr/>
        </p:nvSpPr>
        <p:spPr bwMode="auto">
          <a:xfrm>
            <a:off x="1619250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Oval 11"/>
          <p:cNvSpPr>
            <a:spLocks noChangeArrowheads="1"/>
          </p:cNvSpPr>
          <p:nvPr/>
        </p:nvSpPr>
        <p:spPr bwMode="auto">
          <a:xfrm>
            <a:off x="1979613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0" name="Oval 12"/>
          <p:cNvSpPr>
            <a:spLocks noChangeArrowheads="1"/>
          </p:cNvSpPr>
          <p:nvPr/>
        </p:nvSpPr>
        <p:spPr bwMode="auto">
          <a:xfrm>
            <a:off x="2411413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1" name="Oval 13"/>
          <p:cNvSpPr>
            <a:spLocks noChangeArrowheads="1"/>
          </p:cNvSpPr>
          <p:nvPr/>
        </p:nvSpPr>
        <p:spPr bwMode="auto">
          <a:xfrm>
            <a:off x="2771775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2" name="Oval 14"/>
          <p:cNvSpPr>
            <a:spLocks noChangeArrowheads="1"/>
          </p:cNvSpPr>
          <p:nvPr/>
        </p:nvSpPr>
        <p:spPr bwMode="auto">
          <a:xfrm>
            <a:off x="3132138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Oval 15"/>
          <p:cNvSpPr>
            <a:spLocks noChangeArrowheads="1"/>
          </p:cNvSpPr>
          <p:nvPr/>
        </p:nvSpPr>
        <p:spPr bwMode="auto">
          <a:xfrm>
            <a:off x="3563938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4" name="Oval 16"/>
          <p:cNvSpPr>
            <a:spLocks noChangeArrowheads="1"/>
          </p:cNvSpPr>
          <p:nvPr/>
        </p:nvSpPr>
        <p:spPr bwMode="auto">
          <a:xfrm>
            <a:off x="3995738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5" name="Oval 17"/>
          <p:cNvSpPr>
            <a:spLocks noChangeArrowheads="1"/>
          </p:cNvSpPr>
          <p:nvPr/>
        </p:nvSpPr>
        <p:spPr bwMode="auto">
          <a:xfrm>
            <a:off x="4356100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6" name="Oval 18"/>
          <p:cNvSpPr>
            <a:spLocks noChangeArrowheads="1"/>
          </p:cNvSpPr>
          <p:nvPr/>
        </p:nvSpPr>
        <p:spPr bwMode="auto">
          <a:xfrm>
            <a:off x="4787900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7" name="Oval 19"/>
          <p:cNvSpPr>
            <a:spLocks noChangeArrowheads="1"/>
          </p:cNvSpPr>
          <p:nvPr/>
        </p:nvSpPr>
        <p:spPr bwMode="auto">
          <a:xfrm>
            <a:off x="5219700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8" name="Oval 20"/>
          <p:cNvSpPr>
            <a:spLocks noChangeArrowheads="1"/>
          </p:cNvSpPr>
          <p:nvPr/>
        </p:nvSpPr>
        <p:spPr bwMode="auto">
          <a:xfrm>
            <a:off x="5651500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9" name="Oval 21"/>
          <p:cNvSpPr>
            <a:spLocks noChangeArrowheads="1"/>
          </p:cNvSpPr>
          <p:nvPr/>
        </p:nvSpPr>
        <p:spPr bwMode="auto">
          <a:xfrm>
            <a:off x="6084888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0" name="Oval 22"/>
          <p:cNvSpPr>
            <a:spLocks noChangeArrowheads="1"/>
          </p:cNvSpPr>
          <p:nvPr/>
        </p:nvSpPr>
        <p:spPr bwMode="auto">
          <a:xfrm>
            <a:off x="6516688" y="3429000"/>
            <a:ext cx="73025" cy="73025"/>
          </a:xfrm>
          <a:prstGeom prst="ellipse">
            <a:avLst/>
          </a:prstGeom>
          <a:solidFill>
            <a:srgbClr val="A500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1" name="Text Box 23"/>
          <p:cNvSpPr txBox="1">
            <a:spLocks noChangeArrowheads="1"/>
          </p:cNvSpPr>
          <p:nvPr/>
        </p:nvSpPr>
        <p:spPr bwMode="auto">
          <a:xfrm>
            <a:off x="1116013" y="350043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0</a:t>
            </a:r>
          </a:p>
        </p:txBody>
      </p:sp>
      <p:sp>
        <p:nvSpPr>
          <p:cNvPr id="5142" name="Text Box 24"/>
          <p:cNvSpPr txBox="1">
            <a:spLocks noChangeArrowheads="1"/>
          </p:cNvSpPr>
          <p:nvPr/>
        </p:nvSpPr>
        <p:spPr bwMode="auto">
          <a:xfrm>
            <a:off x="1403350" y="3500438"/>
            <a:ext cx="719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1</a:t>
            </a:r>
          </a:p>
        </p:txBody>
      </p:sp>
      <p:sp>
        <p:nvSpPr>
          <p:cNvPr id="5143" name="Text Box 25"/>
          <p:cNvSpPr txBox="1">
            <a:spLocks noChangeArrowheads="1"/>
          </p:cNvSpPr>
          <p:nvPr/>
        </p:nvSpPr>
        <p:spPr bwMode="auto">
          <a:xfrm>
            <a:off x="2268538" y="3573463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А</a:t>
            </a:r>
          </a:p>
        </p:txBody>
      </p:sp>
      <p:sp>
        <p:nvSpPr>
          <p:cNvPr id="5144" name="Text Box 26"/>
          <p:cNvSpPr txBox="1">
            <a:spLocks noChangeArrowheads="1"/>
          </p:cNvSpPr>
          <p:nvPr/>
        </p:nvSpPr>
        <p:spPr bwMode="auto">
          <a:xfrm>
            <a:off x="3419475" y="3573463"/>
            <a:ext cx="1296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0"/>
              <a:t>В</a:t>
            </a:r>
          </a:p>
        </p:txBody>
      </p:sp>
      <p:sp>
        <p:nvSpPr>
          <p:cNvPr id="5145" name="Text Box 27"/>
          <p:cNvSpPr txBox="1">
            <a:spLocks noChangeArrowheads="1"/>
          </p:cNvSpPr>
          <p:nvPr/>
        </p:nvSpPr>
        <p:spPr bwMode="auto">
          <a:xfrm>
            <a:off x="3851275" y="3573463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С</a:t>
            </a:r>
          </a:p>
        </p:txBody>
      </p:sp>
      <p:sp>
        <p:nvSpPr>
          <p:cNvPr id="5146" name="Text Box 28"/>
          <p:cNvSpPr txBox="1">
            <a:spLocks noChangeArrowheads="1"/>
          </p:cNvSpPr>
          <p:nvPr/>
        </p:nvSpPr>
        <p:spPr bwMode="auto">
          <a:xfrm>
            <a:off x="4572000" y="3573463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Д</a:t>
            </a:r>
          </a:p>
        </p:txBody>
      </p:sp>
      <p:sp>
        <p:nvSpPr>
          <p:cNvPr id="5147" name="Text Box 29"/>
          <p:cNvSpPr txBox="1">
            <a:spLocks noChangeArrowheads="1"/>
          </p:cNvSpPr>
          <p:nvPr/>
        </p:nvSpPr>
        <p:spPr bwMode="auto">
          <a:xfrm>
            <a:off x="5076825" y="3644900"/>
            <a:ext cx="10080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№ 456.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1 участок – 612 т пшеницы</a:t>
            </a:r>
          </a:p>
          <a:p>
            <a:pPr eaLnBrk="1" hangingPunct="1"/>
            <a:r>
              <a:rPr lang="ru-RU" b="1" smtClean="0"/>
              <a:t>2 участок – в 3 раза меньше, чем</a:t>
            </a:r>
          </a:p>
          <a:p>
            <a:pPr eaLnBrk="1" hangingPunct="1"/>
            <a:r>
              <a:rPr lang="ru-RU" b="1" smtClean="0"/>
              <a:t>3 участок -  в 4 раза меньше, чем</a:t>
            </a:r>
          </a:p>
        </p:txBody>
      </p:sp>
      <p:sp>
        <p:nvSpPr>
          <p:cNvPr id="6148" name="Line 5"/>
          <p:cNvSpPr>
            <a:spLocks noChangeShapeType="1"/>
          </p:cNvSpPr>
          <p:nvPr/>
        </p:nvSpPr>
        <p:spPr bwMode="auto">
          <a:xfrm>
            <a:off x="7164388" y="3213100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9" name="Line 6"/>
          <p:cNvSpPr>
            <a:spLocks noChangeShapeType="1"/>
          </p:cNvSpPr>
          <p:nvPr/>
        </p:nvSpPr>
        <p:spPr bwMode="auto">
          <a:xfrm flipV="1">
            <a:off x="7667625" y="2565400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0" name="Line 7"/>
          <p:cNvSpPr>
            <a:spLocks noChangeShapeType="1"/>
          </p:cNvSpPr>
          <p:nvPr/>
        </p:nvSpPr>
        <p:spPr bwMode="auto">
          <a:xfrm flipH="1">
            <a:off x="6443663" y="2565400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1" name="Line 8"/>
          <p:cNvSpPr>
            <a:spLocks noChangeShapeType="1"/>
          </p:cNvSpPr>
          <p:nvPr/>
        </p:nvSpPr>
        <p:spPr bwMode="auto">
          <a:xfrm>
            <a:off x="7235825" y="3644900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2" name="Line 9"/>
          <p:cNvSpPr>
            <a:spLocks noChangeShapeType="1"/>
          </p:cNvSpPr>
          <p:nvPr/>
        </p:nvSpPr>
        <p:spPr bwMode="auto">
          <a:xfrm flipV="1">
            <a:off x="7956550" y="2420938"/>
            <a:ext cx="0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3" name="Line 10"/>
          <p:cNvSpPr>
            <a:spLocks noChangeShapeType="1"/>
          </p:cNvSpPr>
          <p:nvPr/>
        </p:nvSpPr>
        <p:spPr bwMode="auto">
          <a:xfrm flipH="1">
            <a:off x="6227763" y="2420938"/>
            <a:ext cx="1728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4" name="AutoShape 11"/>
          <p:cNvSpPr>
            <a:spLocks/>
          </p:cNvSpPr>
          <p:nvPr/>
        </p:nvSpPr>
        <p:spPr bwMode="auto">
          <a:xfrm>
            <a:off x="7740650" y="2276475"/>
            <a:ext cx="720725" cy="1512888"/>
          </a:xfrm>
          <a:prstGeom prst="rightBrace">
            <a:avLst>
              <a:gd name="adj1" fmla="val 1749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5" name="Text Box 12"/>
          <p:cNvSpPr txBox="1">
            <a:spLocks noChangeArrowheads="1"/>
          </p:cNvSpPr>
          <p:nvPr/>
        </p:nvSpPr>
        <p:spPr bwMode="auto">
          <a:xfrm>
            <a:off x="8459788" y="2852738"/>
            <a:ext cx="17287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?</a:t>
            </a:r>
            <a:endParaRPr lang="ru-RU"/>
          </a:p>
        </p:txBody>
      </p:sp>
      <p:sp>
        <p:nvSpPr>
          <p:cNvPr id="6156" name="Text Box 13"/>
          <p:cNvSpPr txBox="1">
            <a:spLocks noChangeArrowheads="1"/>
          </p:cNvSpPr>
          <p:nvPr/>
        </p:nvSpPr>
        <p:spPr bwMode="auto">
          <a:xfrm>
            <a:off x="900113" y="4005263"/>
            <a:ext cx="78486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000"/>
              <a:t>Решение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/>
              <a:t>612 : 3 = 204 ( т) – пшеницы собрали со 2 участка.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/>
              <a:t>612 : 4 = 153 (т ) – пшеницы собрали с 3 участка.</a:t>
            </a:r>
          </a:p>
          <a:p>
            <a:pPr marL="342900" indent="-342900">
              <a:spcBef>
                <a:spcPct val="50000"/>
              </a:spcBef>
              <a:buFontTx/>
              <a:buAutoNum type="arabicParenR"/>
            </a:pPr>
            <a:r>
              <a:rPr lang="ru-RU" sz="2000"/>
              <a:t> 612 + 204 + 153 = 969 ( т) пшеницы собрали с трёх участков.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000"/>
              <a:t>   Ответ: 969 т.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№ 457.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Поезд : 336 км за 4 часа,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Автобус: 126 км за 3 часа.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Во сколько раз скорость автобуса меньше скорости поезда </a:t>
            </a:r>
            <a:r>
              <a:rPr lang="en-US" sz="2400" b="1" smtClean="0"/>
              <a:t>?</a:t>
            </a:r>
            <a:endParaRPr lang="ru-RU" sz="2400" b="1" smtClean="0"/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Решение: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1) 336 : 4 =84 (км</a:t>
            </a:r>
            <a:r>
              <a:rPr lang="en-US" sz="2400" b="1" smtClean="0"/>
              <a:t>/</a:t>
            </a:r>
            <a:r>
              <a:rPr lang="ru-RU" sz="2400" b="1" smtClean="0"/>
              <a:t>ч) – скорость поезда.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2) 126 : 3 = 42 (км</a:t>
            </a:r>
            <a:r>
              <a:rPr lang="en-US" sz="2400" b="1" smtClean="0"/>
              <a:t>/</a:t>
            </a:r>
            <a:r>
              <a:rPr lang="ru-RU" sz="2400" b="1" smtClean="0"/>
              <a:t>ч) – скорость автобуса.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3) 84 : 42 = 2 – во столько раз скорость автобуса меньше скорости поезда </a:t>
            </a:r>
            <a:r>
              <a:rPr lang="en-US" sz="2400" b="1" smtClean="0"/>
              <a:t>?</a:t>
            </a:r>
            <a:endParaRPr lang="ru-RU" sz="2400" b="1" smtClean="0"/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Ответ: в 2 раза.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№ 473.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а) 25</a:t>
            </a:r>
            <a:r>
              <a:rPr lang="en-US" sz="2000" b="1" smtClean="0"/>
              <a:t>z + 49 = 149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       Решение: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25</a:t>
            </a:r>
            <a:r>
              <a:rPr lang="en-US" sz="2000" b="1" smtClean="0"/>
              <a:t>z =149 – 49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 smtClean="0"/>
              <a:t>25z = 100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 smtClean="0"/>
              <a:t>Z = 100</a:t>
            </a:r>
            <a:r>
              <a:rPr lang="ru-RU" sz="2000" b="1" smtClean="0"/>
              <a:t>: 25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 u="sng" smtClean="0"/>
              <a:t>Z = 4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Проверка: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25 </a:t>
            </a:r>
            <a:r>
              <a:rPr lang="ru-RU" sz="2000" b="1" baseline="30000" smtClean="0"/>
              <a:t>.</a:t>
            </a:r>
            <a:r>
              <a:rPr lang="ru-RU" sz="2000" b="1" smtClean="0"/>
              <a:t> 4 + 49 = 149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149 =149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Ответ: 4.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0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000" b="1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в) 9у – 54 = 162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Решение: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9у = 162 + 54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9у = 216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У = 216 : 9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u="sng" smtClean="0"/>
              <a:t>У = 24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Проверка: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9 </a:t>
            </a:r>
            <a:r>
              <a:rPr lang="ru-RU" sz="2000" b="1" baseline="30000" smtClean="0"/>
              <a:t>. </a:t>
            </a:r>
            <a:r>
              <a:rPr lang="ru-RU" sz="2000" b="1" smtClean="0"/>
              <a:t>24 – 54 = 162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216 – 54 = 162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162 = 162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smtClean="0"/>
              <a:t>Ответ: 24.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№ 474.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Х кг – белил в каждой банке,</a:t>
            </a:r>
          </a:p>
          <a:p>
            <a:pPr eaLnBrk="1" hangingPunct="1"/>
            <a:r>
              <a:rPr lang="ru-RU" b="1" smtClean="0"/>
              <a:t>4 х кг – белил в 4 банках,</a:t>
            </a:r>
          </a:p>
          <a:p>
            <a:pPr eaLnBrk="1" hangingPunct="1"/>
            <a:r>
              <a:rPr lang="ru-RU" b="1" smtClean="0"/>
              <a:t> 3 кг – зелёной краски.</a:t>
            </a:r>
          </a:p>
        </p:txBody>
      </p:sp>
      <p:sp>
        <p:nvSpPr>
          <p:cNvPr id="9220" name="AutoShape 4"/>
          <p:cNvSpPr>
            <a:spLocks/>
          </p:cNvSpPr>
          <p:nvPr/>
        </p:nvSpPr>
        <p:spPr bwMode="auto">
          <a:xfrm>
            <a:off x="5508625" y="2924175"/>
            <a:ext cx="647700" cy="1009650"/>
          </a:xfrm>
          <a:prstGeom prst="rightBrace">
            <a:avLst>
              <a:gd name="adj1" fmla="val 1299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084888" y="3284538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19 кг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971550" y="4005263"/>
            <a:ext cx="6985000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Решение:                 Проверка:                                       </a:t>
            </a:r>
          </a:p>
          <a:p>
            <a:pPr>
              <a:spcBef>
                <a:spcPct val="50000"/>
              </a:spcBef>
            </a:pPr>
            <a:r>
              <a:rPr lang="ru-RU"/>
              <a:t>4х + 3 = 19                 4 </a:t>
            </a:r>
            <a:r>
              <a:rPr lang="ru-RU" baseline="30000"/>
              <a:t>.</a:t>
            </a:r>
            <a:r>
              <a:rPr lang="ru-RU"/>
              <a:t> 4 + 3 = 19</a:t>
            </a:r>
          </a:p>
          <a:p>
            <a:pPr>
              <a:spcBef>
                <a:spcPct val="50000"/>
              </a:spcBef>
            </a:pPr>
            <a:r>
              <a:rPr lang="ru-RU"/>
              <a:t>4х = 19- 3                        19 = 19</a:t>
            </a:r>
          </a:p>
          <a:p>
            <a:pPr>
              <a:spcBef>
                <a:spcPct val="50000"/>
              </a:spcBef>
            </a:pPr>
            <a:r>
              <a:rPr lang="ru-RU"/>
              <a:t>4х = 16                      Значит, 4 кг белил было в каждой                      </a:t>
            </a:r>
          </a:p>
          <a:p>
            <a:pPr>
              <a:spcBef>
                <a:spcPct val="50000"/>
              </a:spcBef>
            </a:pPr>
            <a:r>
              <a:rPr lang="ru-RU"/>
              <a:t>Х = 16 : 4                     банке.</a:t>
            </a:r>
          </a:p>
          <a:p>
            <a:pPr>
              <a:spcBef>
                <a:spcPct val="50000"/>
              </a:spcBef>
            </a:pPr>
            <a:r>
              <a:rPr lang="ru-RU" u="sng"/>
              <a:t>Х = 4</a:t>
            </a:r>
          </a:p>
          <a:p>
            <a:pPr>
              <a:spcBef>
                <a:spcPct val="50000"/>
              </a:spcBef>
            </a:pPr>
            <a:r>
              <a:rPr lang="ru-RU"/>
              <a:t>Ответ: 4 кг.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A50021"/>
                </a:solidFill>
              </a:rPr>
              <a:t>Задание: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7088" y="2349500"/>
            <a:ext cx="3770312" cy="3724275"/>
          </a:xfrm>
        </p:spPr>
        <p:txBody>
          <a:bodyPr/>
          <a:lstStyle/>
          <a:p>
            <a:pPr eaLnBrk="1" hangingPunct="1"/>
            <a:r>
              <a:rPr lang="ru-RU" sz="3600" b="1" smtClean="0"/>
              <a:t>На урок</a:t>
            </a:r>
          </a:p>
          <a:p>
            <a:pPr eaLnBrk="1" hangingPunct="1"/>
            <a:r>
              <a:rPr lang="ru-RU" sz="3600" b="1" smtClean="0"/>
              <a:t>№ 475 </a:t>
            </a:r>
          </a:p>
          <a:p>
            <a:pPr eaLnBrk="1" hangingPunct="1"/>
            <a:r>
              <a:rPr lang="ru-RU" sz="3600" b="1" smtClean="0"/>
              <a:t>№ 492</a:t>
            </a:r>
          </a:p>
          <a:p>
            <a:pPr eaLnBrk="1" hangingPunct="1"/>
            <a:r>
              <a:rPr lang="ru-RU" sz="3600" b="1" smtClean="0"/>
              <a:t>№491(1)</a:t>
            </a:r>
          </a:p>
          <a:p>
            <a:pPr eaLnBrk="1" hangingPunct="1"/>
            <a:r>
              <a:rPr lang="ru-RU" sz="3600" b="1" smtClean="0"/>
              <a:t>№ 490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3600" b="1" smtClean="0"/>
              <a:t>На дом:</a:t>
            </a:r>
          </a:p>
          <a:p>
            <a:pPr eaLnBrk="1" hangingPunct="1"/>
            <a:r>
              <a:rPr lang="ru-RU" sz="3600" b="1" smtClean="0"/>
              <a:t>№ 511</a:t>
            </a:r>
          </a:p>
          <a:p>
            <a:pPr eaLnBrk="1" hangingPunct="1"/>
            <a:r>
              <a:rPr lang="ru-RU" sz="3600" b="1" smtClean="0"/>
              <a:t>№ 508</a:t>
            </a:r>
          </a:p>
          <a:p>
            <a:pPr eaLnBrk="1" hangingPunct="1"/>
            <a:r>
              <a:rPr lang="ru-RU" sz="3600" b="1" smtClean="0"/>
              <a:t>№514(в)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142</TotalTime>
  <Words>467</Words>
  <Application>Microsoft Office PowerPoint</Application>
  <PresentationFormat>Экран (4:3)</PresentationFormat>
  <Paragraphs>89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Wingdings</vt:lpstr>
      <vt:lpstr>Calibri</vt:lpstr>
      <vt:lpstr>Times New Roman</vt:lpstr>
      <vt:lpstr>Капсулы</vt:lpstr>
      <vt:lpstr>Деление натуральных чисел.</vt:lpstr>
      <vt:lpstr>Устные упражнения: </vt:lpstr>
      <vt:lpstr>Какие координаты имеют точки на рисунке:</vt:lpstr>
      <vt:lpstr>№ 456.</vt:lpstr>
      <vt:lpstr>№ 457.</vt:lpstr>
      <vt:lpstr>№ 473.</vt:lpstr>
      <vt:lpstr>№ 474.</vt:lpstr>
      <vt:lpstr>Задание: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Деление натуральных чисел.</dc:title>
  <dc:creator>дом</dc:creator>
  <cp:lastModifiedBy>Фролова</cp:lastModifiedBy>
  <cp:revision>4</cp:revision>
  <dcterms:created xsi:type="dcterms:W3CDTF">2008-10-28T16:28:11Z</dcterms:created>
  <dcterms:modified xsi:type="dcterms:W3CDTF">2013-04-13T11:06:04Z</dcterms:modified>
</cp:coreProperties>
</file>