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Override4.xml" ContentType="application/vnd.openxmlformats-officedocument.themeOverrid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  <p:sldMasterId id="2147483651" r:id="rId3"/>
  </p:sldMasterIdLst>
  <p:sldIdLst>
    <p:sldId id="256" r:id="rId4"/>
    <p:sldId id="258" r:id="rId5"/>
    <p:sldId id="257" r:id="rId6"/>
    <p:sldId id="262" r:id="rId7"/>
    <p:sldId id="263" r:id="rId8"/>
    <p:sldId id="264" r:id="rId9"/>
    <p:sldId id="265" r:id="rId10"/>
    <p:sldId id="261" r:id="rId11"/>
    <p:sldId id="259" r:id="rId12"/>
    <p:sldId id="260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64" autoAdjust="0"/>
    <p:restoredTop sz="94660"/>
  </p:normalViewPr>
  <p:slideViewPr>
    <p:cSldViewPr>
      <p:cViewPr varScale="1">
        <p:scale>
          <a:sx n="64" d="100"/>
          <a:sy n="64" d="100"/>
        </p:scale>
        <p:origin x="-14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5A4C09-995A-40BE-AF0D-8B52DFFBC1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1A87B1-ED7C-47DB-822B-852FCCB4FB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9733A8-8227-46E0-8244-945E9A9E18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b="0">
                <a:latin typeface="Times New Roman" pitchFamily="18" charset="0"/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b="0">
                <a:latin typeface="Times New Roman" pitchFamily="18" charset="0"/>
              </a:endParaRPr>
            </a:p>
          </p:txBody>
        </p:sp>
      </p:grp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536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5372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 smtClean="0"/>
            </a:lvl1pPr>
          </a:lstStyle>
          <a:p>
            <a:pPr>
              <a:defRPr/>
            </a:pPr>
            <a:fld id="{78AE0EE6-3E6E-4412-B435-21327EEFA5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9D82D0-52AD-47EE-A564-D58FF4618E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B8EFE1-241E-4F40-9FB0-10B9252279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940345-3353-46D5-99A0-A1AC977E50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8A0596-0C0E-490B-BC6D-7308F60CF5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4FC470-E96A-4242-B767-E07EAA94C7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F12E8F-9D84-498C-9D74-AEFFE96CE0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8B1D7-A15F-408A-A443-22841768A5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B9EE30-443E-4394-AB58-505355F83A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53FD0E-A389-4EFD-8210-258490003B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A1BF00-41FF-470B-A4DD-8C7104D4D0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F7A2B4-13ED-417A-A90F-5B2568EA1A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/>
              <a:ahLst/>
              <a:cxnLst>
                <a:cxn ang="0">
                  <a:pos x="5154" y="1769"/>
                </a:cxn>
                <a:cxn ang="0">
                  <a:pos x="0" y="2304"/>
                </a:cxn>
                <a:cxn ang="0">
                  <a:pos x="0" y="1252"/>
                </a:cxn>
                <a:cxn ang="0">
                  <a:pos x="5155" y="0"/>
                </a:cxn>
                <a:cxn ang="0">
                  <a:pos x="5155" y="1416"/>
                </a:cxn>
                <a:cxn ang="0">
                  <a:pos x="5154" y="1769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/>
              <a:ahLst/>
              <a:cxnLst>
                <a:cxn ang="0">
                  <a:pos x="5311" y="3209"/>
                </a:cxn>
                <a:cxn ang="0">
                  <a:pos x="0" y="3689"/>
                </a:cxn>
                <a:cxn ang="0">
                  <a:pos x="0" y="9"/>
                </a:cxn>
                <a:cxn ang="0">
                  <a:pos x="5328" y="0"/>
                </a:cxn>
                <a:cxn ang="0">
                  <a:pos x="5311" y="320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2533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2537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78015D0-10B0-4DA0-8E43-B5CD424EEF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FC2D87-9DE9-4AB6-86F3-F8AA662780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C27EF0-6383-4BFE-8888-9AA9CEB9F3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A3C6D1-F21C-4947-AA12-810A3BB653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B1737F-E3E4-4A59-A084-9331CF9C48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83BAE3-148D-47A0-B658-8ECFD415B6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A21FD-5C0A-46F7-A885-7739F72AE4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A0FBDF-2459-401C-8F0F-F34C28EDDA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4FC4C2-2AE6-4229-A943-0494801474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00AE7A-ED42-4DF2-ACB7-371406EA65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FA8FE6-9A9C-424C-AA16-7A7229BC00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8812BA-781F-42D9-AA53-F9F03F2292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0E0A8C-9A57-4919-A477-B66A1C733C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BB2E82-E3A6-47D2-B180-1B5373C022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9224A-69CA-4D51-BA1E-39A85FE5F7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748776-65B8-407F-89AD-2E8AA2ED92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695F6F-3450-4B72-97DA-041832EF3F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C3D4E7-D631-4F1E-A5C0-6B6E196F48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smtClean="0"/>
            </a:lvl1pPr>
          </a:lstStyle>
          <a:p>
            <a:pPr>
              <a:defRPr/>
            </a:pPr>
            <a:fld id="{B1F86F3B-FD48-4536-9A74-B51C3FDC16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2056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14340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41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2057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14343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44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2051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434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b="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34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b="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34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26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70ECA5BA-2D67-4BCA-A41B-6BDC8AD076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21507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/>
              <a:ahLst/>
              <a:cxnLst>
                <a:cxn ang="0">
                  <a:pos x="4800" y="299"/>
                </a:cxn>
                <a:cxn ang="0">
                  <a:pos x="0" y="665"/>
                </a:cxn>
                <a:cxn ang="0">
                  <a:pos x="0" y="0"/>
                </a:cxn>
                <a:cxn ang="0">
                  <a:pos x="4806" y="1"/>
                </a:cxn>
                <a:cxn ang="0">
                  <a:pos x="4800" y="153"/>
                </a:cxn>
                <a:cxn ang="0">
                  <a:pos x="4800" y="299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508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/>
              <a:ahLst/>
              <a:cxnLst>
                <a:cxn ang="0">
                  <a:pos x="4560" y="932"/>
                </a:cxn>
                <a:cxn ang="0">
                  <a:pos x="0" y="1199"/>
                </a:cxn>
                <a:cxn ang="0">
                  <a:pos x="0" y="0"/>
                </a:cxn>
                <a:cxn ang="0">
                  <a:pos x="4562" y="0"/>
                </a:cxn>
                <a:cxn ang="0">
                  <a:pos x="4560" y="932"/>
                </a:cxn>
                <a:cxn ang="0">
                  <a:pos x="4560" y="932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150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1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1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36FC7A1F-8AF0-4494-A2F7-C40424A05C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8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slideLayout" Target="../slideLayouts/slideLayout24.xml"/><Relationship Id="rId1" Type="http://schemas.openxmlformats.org/officeDocument/2006/relationships/audio" Target="file:///D:\&#1084;&#1091;&#1079;&#1086;&#1085;\02-303%20Project%20-%20Winnie%20The%20Pooh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b23215fd730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476250"/>
            <a:ext cx="8607425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0"/>
            <a:ext cx="8205788" cy="2349500"/>
          </a:xfrm>
        </p:spPr>
        <p:txBody>
          <a:bodyPr/>
          <a:lstStyle/>
          <a:p>
            <a:pPr eaLnBrk="1" hangingPunct="1"/>
            <a:endParaRPr lang="ru-RU" b="1" smtClean="0"/>
          </a:p>
        </p:txBody>
      </p:sp>
      <p:sp>
        <p:nvSpPr>
          <p:cNvPr id="614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071688"/>
            <a:ext cx="6400800" cy="356711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b="1" smtClean="0">
                <a:solidFill>
                  <a:srgbClr val="FF0066"/>
                </a:solidFill>
              </a:rPr>
              <a:t>Цель урока</a:t>
            </a:r>
            <a:r>
              <a:rPr lang="ru-RU" sz="2800" b="1" smtClean="0"/>
              <a:t>: актуализировать знания учащихся о порядке выполнения действий; совершенствовать вычислительные навыки учащихся; продолжить работу над текстовыми задачами.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rgbClr val="FF0000"/>
                </a:solidFill>
              </a:rPr>
              <a:t>Урок подготовлен учителем математики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rgbClr val="FF0000"/>
                </a:solidFill>
              </a:rPr>
              <a:t> СОШ № 19 г.Тимашевска Воеводиной О.А.</a:t>
            </a:r>
          </a:p>
        </p:txBody>
      </p:sp>
      <p:sp>
        <p:nvSpPr>
          <p:cNvPr id="6149" name="WordArt 5"/>
          <p:cNvSpPr>
            <a:spLocks noChangeArrowheads="1" noChangeShapeType="1" noTextEdit="1"/>
          </p:cNvSpPr>
          <p:nvPr/>
        </p:nvSpPr>
        <p:spPr bwMode="auto">
          <a:xfrm>
            <a:off x="971550" y="765175"/>
            <a:ext cx="6505575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Порядок выполнения действий.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FF0066"/>
                </a:solidFill>
              </a:rPr>
              <a:t>Домашнее задание: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pPr eaLnBrk="1" hangingPunct="1"/>
            <a:r>
              <a:rPr lang="ru-RU" b="1" smtClean="0"/>
              <a:t>№ 633 (в, г, ж, з),</a:t>
            </a:r>
          </a:p>
          <a:p>
            <a:pPr eaLnBrk="1" hangingPunct="1"/>
            <a:r>
              <a:rPr lang="ru-RU" b="1" smtClean="0"/>
              <a:t>№ 627,</a:t>
            </a:r>
          </a:p>
          <a:p>
            <a:pPr eaLnBrk="1" hangingPunct="1"/>
            <a:r>
              <a:rPr lang="ru-RU" b="1" smtClean="0"/>
              <a:t>№ 613 (г),</a:t>
            </a:r>
          </a:p>
          <a:p>
            <a:pPr eaLnBrk="1" hangingPunct="1"/>
            <a:r>
              <a:rPr lang="ru-RU" b="1" smtClean="0"/>
              <a:t>П. 15</a:t>
            </a:r>
          </a:p>
        </p:txBody>
      </p:sp>
      <p:sp>
        <p:nvSpPr>
          <p:cNvPr id="15364" name="WordArt 4"/>
          <p:cNvSpPr>
            <a:spLocks noChangeArrowheads="1" noChangeShapeType="1" noTextEdit="1"/>
          </p:cNvSpPr>
          <p:nvPr/>
        </p:nvSpPr>
        <p:spPr bwMode="auto">
          <a:xfrm rot="-872088">
            <a:off x="1619250" y="3716338"/>
            <a:ext cx="6516688" cy="131445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Спасибо за урок!</a:t>
            </a:r>
          </a:p>
        </p:txBody>
      </p:sp>
      <p:pic>
        <p:nvPicPr>
          <p:cNvPr id="15365" name="Picture 5" descr="4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7763" y="4221163"/>
            <a:ext cx="2592387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Порядок выполнения действий: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b="1" smtClean="0">
                <a:solidFill>
                  <a:srgbClr val="FF0066"/>
                </a:solidFill>
              </a:rPr>
              <a:t>Действия первой ступени</a:t>
            </a:r>
          </a:p>
          <a:p>
            <a:pPr algn="ctr" eaLnBrk="1" hangingPunct="1">
              <a:buFontTx/>
              <a:buNone/>
            </a:pPr>
            <a:endParaRPr lang="ru-RU" b="1" smtClean="0">
              <a:solidFill>
                <a:srgbClr val="FF0066"/>
              </a:solidFill>
            </a:endParaRPr>
          </a:p>
          <a:p>
            <a:pPr algn="ctr" eaLnBrk="1" hangingPunct="1">
              <a:buFontTx/>
              <a:buNone/>
            </a:pPr>
            <a:endParaRPr lang="ru-RU" b="1" smtClean="0">
              <a:solidFill>
                <a:srgbClr val="FF0066"/>
              </a:solidFill>
            </a:endParaRPr>
          </a:p>
          <a:p>
            <a:pPr algn="ctr" eaLnBrk="1" hangingPunct="1">
              <a:buFontTx/>
              <a:buNone/>
            </a:pPr>
            <a:endParaRPr lang="ru-RU" b="1" smtClean="0">
              <a:solidFill>
                <a:srgbClr val="FF0066"/>
              </a:solidFill>
            </a:endParaRPr>
          </a:p>
          <a:p>
            <a:pPr algn="ctr" eaLnBrk="1" hangingPunct="1">
              <a:buFontTx/>
              <a:buNone/>
            </a:pPr>
            <a:r>
              <a:rPr lang="ru-RU" b="1" smtClean="0">
                <a:solidFill>
                  <a:srgbClr val="FF0066"/>
                </a:solidFill>
              </a:rPr>
              <a:t>Действия второй ступени</a:t>
            </a:r>
          </a:p>
        </p:txBody>
      </p:sp>
      <p:sp>
        <p:nvSpPr>
          <p:cNvPr id="7172" name="Text Box 16"/>
          <p:cNvSpPr txBox="1">
            <a:spLocks noChangeArrowheads="1"/>
          </p:cNvSpPr>
          <p:nvPr/>
        </p:nvSpPr>
        <p:spPr bwMode="auto">
          <a:xfrm>
            <a:off x="1692275" y="2565400"/>
            <a:ext cx="2303463" cy="466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  Сложение</a:t>
            </a:r>
          </a:p>
        </p:txBody>
      </p:sp>
      <p:sp>
        <p:nvSpPr>
          <p:cNvPr id="7173" name="Text Box 17"/>
          <p:cNvSpPr txBox="1">
            <a:spLocks noChangeArrowheads="1"/>
          </p:cNvSpPr>
          <p:nvPr/>
        </p:nvSpPr>
        <p:spPr bwMode="auto">
          <a:xfrm>
            <a:off x="5219700" y="2565400"/>
            <a:ext cx="2520950" cy="466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   Вычитание</a:t>
            </a:r>
          </a:p>
        </p:txBody>
      </p:sp>
      <p:sp>
        <p:nvSpPr>
          <p:cNvPr id="7174" name="Rectangle 18"/>
          <p:cNvSpPr>
            <a:spLocks noChangeArrowheads="1"/>
          </p:cNvSpPr>
          <p:nvPr/>
        </p:nvSpPr>
        <p:spPr bwMode="auto">
          <a:xfrm>
            <a:off x="1331913" y="5084763"/>
            <a:ext cx="2808287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/>
              <a:t>Умножение</a:t>
            </a:r>
          </a:p>
        </p:txBody>
      </p:sp>
      <p:sp>
        <p:nvSpPr>
          <p:cNvPr id="7175" name="Rectangle 19"/>
          <p:cNvSpPr>
            <a:spLocks noChangeArrowheads="1"/>
          </p:cNvSpPr>
          <p:nvPr/>
        </p:nvSpPr>
        <p:spPr bwMode="auto">
          <a:xfrm>
            <a:off x="5148263" y="5084763"/>
            <a:ext cx="2808287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/>
              <a:t>Деление</a:t>
            </a:r>
          </a:p>
        </p:txBody>
      </p:sp>
      <p:sp>
        <p:nvSpPr>
          <p:cNvPr id="7176" name="AutoShape 20"/>
          <p:cNvSpPr>
            <a:spLocks noChangeArrowheads="1"/>
          </p:cNvSpPr>
          <p:nvPr/>
        </p:nvSpPr>
        <p:spPr bwMode="auto">
          <a:xfrm>
            <a:off x="2987675" y="2133600"/>
            <a:ext cx="504825" cy="287338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7" name="AutoShape 21"/>
          <p:cNvSpPr>
            <a:spLocks noChangeArrowheads="1"/>
          </p:cNvSpPr>
          <p:nvPr/>
        </p:nvSpPr>
        <p:spPr bwMode="auto">
          <a:xfrm>
            <a:off x="5867400" y="2133600"/>
            <a:ext cx="504825" cy="287338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8" name="AutoShape 22"/>
          <p:cNvSpPr>
            <a:spLocks noChangeArrowheads="1"/>
          </p:cNvSpPr>
          <p:nvPr/>
        </p:nvSpPr>
        <p:spPr bwMode="auto">
          <a:xfrm>
            <a:off x="2843213" y="4581525"/>
            <a:ext cx="504825" cy="287338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9" name="AutoShape 23"/>
          <p:cNvSpPr>
            <a:spLocks noChangeArrowheads="1"/>
          </p:cNvSpPr>
          <p:nvPr/>
        </p:nvSpPr>
        <p:spPr bwMode="auto">
          <a:xfrm>
            <a:off x="6227763" y="4581525"/>
            <a:ext cx="504825" cy="287338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7194" name="Picture 26" descr="j029558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5988" y="981075"/>
            <a:ext cx="1878012" cy="180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b23215fd730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404813"/>
            <a:ext cx="8715375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5"/>
          <p:cNvSpPr>
            <a:spLocks noGrp="1" noChangeArrowheads="1"/>
          </p:cNvSpPr>
          <p:nvPr>
            <p:ph type="title"/>
          </p:nvPr>
        </p:nvSpPr>
        <p:spPr>
          <a:xfrm>
            <a:off x="468313" y="549275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b="1" smtClean="0"/>
              <a:t>Назовите порядок действий:</a:t>
            </a:r>
            <a:br>
              <a:rPr lang="ru-RU" sz="4000" b="1" smtClean="0"/>
            </a:br>
            <a:endParaRPr lang="ru-RU" sz="4000" b="1" smtClean="0"/>
          </a:p>
        </p:txBody>
      </p:sp>
      <p:sp>
        <p:nvSpPr>
          <p:cNvPr id="8196" name="Rectangle 6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b="1" smtClean="0"/>
              <a:t>(215 +748) : (591+ 318)</a:t>
            </a:r>
          </a:p>
          <a:p>
            <a:pPr eaLnBrk="1" hangingPunct="1">
              <a:buFontTx/>
              <a:buNone/>
            </a:pPr>
            <a:r>
              <a:rPr lang="ru-RU" b="1" smtClean="0"/>
              <a:t>381 </a:t>
            </a:r>
            <a:r>
              <a:rPr lang="ru-RU" b="1" baseline="30000" smtClean="0"/>
              <a:t>. </a:t>
            </a:r>
            <a:r>
              <a:rPr lang="ru-RU" b="1" smtClean="0"/>
              <a:t>29 – 7248 : 24</a:t>
            </a:r>
          </a:p>
          <a:p>
            <a:pPr eaLnBrk="1" hangingPunct="1">
              <a:buFontTx/>
              <a:buNone/>
            </a:pPr>
            <a:r>
              <a:rPr lang="ru-RU" b="1" smtClean="0"/>
              <a:t>800-625+331+87-119</a:t>
            </a:r>
          </a:p>
          <a:p>
            <a:pPr eaLnBrk="1" hangingPunct="1">
              <a:buFontTx/>
              <a:buNone/>
            </a:pPr>
            <a:r>
              <a:rPr lang="ru-RU" b="1" smtClean="0"/>
              <a:t>780 : 39 </a:t>
            </a:r>
            <a:r>
              <a:rPr lang="ru-RU" b="1" baseline="30000" smtClean="0"/>
              <a:t>. </a:t>
            </a:r>
            <a:r>
              <a:rPr lang="ru-RU" b="1" smtClean="0"/>
              <a:t>212 : 106 </a:t>
            </a:r>
            <a:r>
              <a:rPr lang="ru-RU" b="1" baseline="30000" smtClean="0"/>
              <a:t>.</a:t>
            </a:r>
            <a:r>
              <a:rPr lang="ru-RU" b="1" smtClean="0"/>
              <a:t>13</a:t>
            </a:r>
          </a:p>
          <a:p>
            <a:pPr eaLnBrk="1" hangingPunct="1">
              <a:buFontTx/>
              <a:buNone/>
            </a:pPr>
            <a:r>
              <a:rPr lang="ru-RU" b="1" smtClean="0"/>
              <a:t>5781-28</a:t>
            </a:r>
            <a:r>
              <a:rPr lang="ru-RU" b="1" baseline="30000" smtClean="0"/>
              <a:t>.</a:t>
            </a:r>
            <a:r>
              <a:rPr lang="ru-RU" b="1" smtClean="0"/>
              <a:t>75:25+156:12</a:t>
            </a:r>
          </a:p>
          <a:p>
            <a:pPr eaLnBrk="1" hangingPunct="1">
              <a:buFontTx/>
              <a:buNone/>
            </a:pPr>
            <a:r>
              <a:rPr lang="ru-RU" b="1" smtClean="0"/>
              <a:t>36000:( 62+14 </a:t>
            </a:r>
            <a:r>
              <a:rPr lang="ru-RU" b="1" baseline="30000" smtClean="0"/>
              <a:t>.</a:t>
            </a:r>
            <a:r>
              <a:rPr lang="ru-RU" b="1" smtClean="0"/>
              <a:t>2)-23</a:t>
            </a:r>
            <a:r>
              <a:rPr lang="ru-RU" b="1" baseline="30000" smtClean="0"/>
              <a:t>.</a:t>
            </a:r>
            <a:r>
              <a:rPr lang="ru-RU" b="1" smtClean="0"/>
              <a:t>5</a:t>
            </a:r>
          </a:p>
          <a:p>
            <a:pPr eaLnBrk="1" hangingPunct="1">
              <a:buFontTx/>
              <a:buNone/>
            </a:pPr>
            <a:r>
              <a:rPr lang="ru-RU" b="1" smtClean="0"/>
              <a:t>48 – 29 + 37 – 19</a:t>
            </a:r>
          </a:p>
          <a:p>
            <a:pPr eaLnBrk="1" hangingPunct="1">
              <a:buFontTx/>
              <a:buNone/>
            </a:pPr>
            <a:r>
              <a:rPr lang="ru-RU" b="1" smtClean="0"/>
              <a:t>156 + 228 – 193 – 66</a:t>
            </a:r>
          </a:p>
          <a:p>
            <a:pPr eaLnBrk="1" hangingPunct="1">
              <a:buFontTx/>
              <a:buNone/>
            </a:pPr>
            <a:endParaRPr lang="ru-RU" b="1" smtClean="0"/>
          </a:p>
          <a:p>
            <a:pPr eaLnBrk="1" hangingPunct="1">
              <a:buFontTx/>
              <a:buNone/>
            </a:pPr>
            <a:endParaRPr lang="ru-RU" b="1" smtClean="0"/>
          </a:p>
          <a:p>
            <a:pPr eaLnBrk="1" hangingPunct="1"/>
            <a:endParaRPr lang="ru-RU" b="1" smtClean="0"/>
          </a:p>
        </p:txBody>
      </p:sp>
      <p:sp>
        <p:nvSpPr>
          <p:cNvPr id="8197" name="Rectangle 7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b="1" smtClean="0"/>
              <a:t>39 </a:t>
            </a:r>
            <a:r>
              <a:rPr lang="ru-RU" b="1" baseline="30000" smtClean="0"/>
              <a:t>.</a:t>
            </a:r>
            <a:r>
              <a:rPr lang="ru-RU" b="1" smtClean="0"/>
              <a:t> 45 : 65</a:t>
            </a:r>
            <a:r>
              <a:rPr lang="ru-RU" b="1" baseline="30000" smtClean="0"/>
              <a:t> . </a:t>
            </a:r>
            <a:r>
              <a:rPr lang="ru-RU" b="1" smtClean="0"/>
              <a:t>2</a:t>
            </a:r>
          </a:p>
          <a:p>
            <a:pPr eaLnBrk="1" hangingPunct="1">
              <a:buFontTx/>
              <a:buNone/>
            </a:pPr>
            <a:r>
              <a:rPr lang="ru-RU" b="1" smtClean="0"/>
              <a:t>1024 : 128 </a:t>
            </a:r>
            <a:r>
              <a:rPr lang="ru-RU" b="1" baseline="30000" smtClean="0"/>
              <a:t>. </a:t>
            </a:r>
            <a:r>
              <a:rPr lang="ru-RU" b="1" smtClean="0"/>
              <a:t>15 : 10</a:t>
            </a:r>
          </a:p>
          <a:p>
            <a:pPr eaLnBrk="1" hangingPunct="1">
              <a:buFontTx/>
              <a:buNone/>
            </a:pPr>
            <a:r>
              <a:rPr lang="ru-RU" b="1" smtClean="0"/>
              <a:t>245 : 7-224 : 16 +35 </a:t>
            </a:r>
            <a:r>
              <a:rPr lang="ru-RU" b="1" baseline="30000" smtClean="0"/>
              <a:t>.</a:t>
            </a:r>
            <a:r>
              <a:rPr lang="ru-RU" b="1" smtClean="0"/>
              <a:t>11</a:t>
            </a:r>
          </a:p>
          <a:p>
            <a:pPr eaLnBrk="1" hangingPunct="1">
              <a:buFontTx/>
              <a:buNone/>
            </a:pPr>
            <a:r>
              <a:rPr lang="ru-RU" b="1" smtClean="0"/>
              <a:t>322 : 23 </a:t>
            </a:r>
            <a:r>
              <a:rPr lang="ru-RU" b="1" baseline="30000" smtClean="0"/>
              <a:t>. </a:t>
            </a:r>
            <a:r>
              <a:rPr lang="ru-RU" b="1" smtClean="0"/>
              <a:t>70 -161</a:t>
            </a:r>
            <a:r>
              <a:rPr lang="ru-RU" b="1" baseline="30000" smtClean="0"/>
              <a:t>. </a:t>
            </a:r>
            <a:r>
              <a:rPr lang="ru-RU" b="1" smtClean="0"/>
              <a:t>9 :69</a:t>
            </a:r>
          </a:p>
          <a:p>
            <a:pPr eaLnBrk="1" hangingPunct="1">
              <a:buFontTx/>
              <a:buNone/>
            </a:pPr>
            <a:r>
              <a:rPr lang="ru-RU" b="1" smtClean="0"/>
              <a:t>315:(162+12</a:t>
            </a:r>
            <a:r>
              <a:rPr lang="ru-RU" b="1" baseline="30000" smtClean="0"/>
              <a:t>.</a:t>
            </a:r>
            <a:r>
              <a:rPr lang="ru-RU" b="1" smtClean="0"/>
              <a:t>24-11</a:t>
            </a:r>
            <a:r>
              <a:rPr lang="ru-RU" b="1" baseline="30000" smtClean="0"/>
              <a:t>.</a:t>
            </a:r>
            <a:r>
              <a:rPr lang="ru-RU" b="1" smtClean="0"/>
              <a:t>39)</a:t>
            </a:r>
          </a:p>
          <a:p>
            <a:pPr eaLnBrk="1" hangingPunct="1">
              <a:buFontTx/>
              <a:buNone/>
            </a:pPr>
            <a:r>
              <a:rPr lang="ru-RU" b="1" smtClean="0"/>
              <a:t>(24</a:t>
            </a:r>
            <a:r>
              <a:rPr lang="ru-RU" b="1" baseline="30000" smtClean="0"/>
              <a:t>.</a:t>
            </a:r>
            <a:r>
              <a:rPr lang="ru-RU" b="1" smtClean="0"/>
              <a:t>7-377:29)</a:t>
            </a:r>
            <a:r>
              <a:rPr lang="ru-RU" b="1" baseline="30000" smtClean="0"/>
              <a:t>.</a:t>
            </a:r>
            <a:r>
              <a:rPr lang="ru-RU" b="1" smtClean="0"/>
              <a:t>(2378:58)</a:t>
            </a:r>
          </a:p>
          <a:p>
            <a:pPr eaLnBrk="1" hangingPunct="1">
              <a:buFontTx/>
              <a:buNone/>
            </a:pPr>
            <a:r>
              <a:rPr lang="ru-RU" b="1" smtClean="0"/>
              <a:t>(12+16</a:t>
            </a:r>
            <a:r>
              <a:rPr lang="ru-RU" b="1" baseline="30000" smtClean="0"/>
              <a:t>.</a:t>
            </a:r>
            <a:r>
              <a:rPr lang="ru-RU" b="1" smtClean="0"/>
              <a:t>7)</a:t>
            </a:r>
            <a:r>
              <a:rPr lang="ru-RU" b="1" baseline="30000" smtClean="0"/>
              <a:t>.</a:t>
            </a:r>
            <a:r>
              <a:rPr lang="ru-RU" b="1" smtClean="0"/>
              <a:t>240:(30-5</a:t>
            </a:r>
            <a:r>
              <a:rPr lang="ru-RU" b="1" baseline="30000" smtClean="0"/>
              <a:t>.</a:t>
            </a:r>
            <a:r>
              <a:rPr lang="ru-RU" b="1" smtClean="0"/>
              <a:t>4)</a:t>
            </a:r>
          </a:p>
          <a:p>
            <a:pPr eaLnBrk="1" hangingPunct="1">
              <a:buFontTx/>
              <a:buNone/>
            </a:pPr>
            <a:r>
              <a:rPr lang="ru-RU" b="1" smtClean="0"/>
              <a:t>15+(12:(24+3)-12</a:t>
            </a:r>
            <a:r>
              <a:rPr lang="ru-RU" b="1" baseline="30000" smtClean="0"/>
              <a:t>.</a:t>
            </a:r>
            <a:r>
              <a:rPr lang="ru-RU" b="1" smtClean="0"/>
              <a:t>5)</a:t>
            </a:r>
          </a:p>
          <a:p>
            <a:pPr eaLnBrk="1" hangingPunct="1">
              <a:buFontTx/>
              <a:buNone/>
            </a:pPr>
            <a:endParaRPr lang="ru-RU" b="1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0" smtClean="0"/>
              <a:t>Проверка домашнего задания:</a:t>
            </a:r>
          </a:p>
        </p:txBody>
      </p:sp>
      <p:sp>
        <p:nvSpPr>
          <p:cNvPr id="9219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 b="1" smtClean="0"/>
              <a:t>№  633(а)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/>
              <a:t>3х</a:t>
            </a:r>
            <a:r>
              <a:rPr lang="en-US" sz="2000" b="1" smtClean="0"/>
              <a:t> </a:t>
            </a:r>
            <a:r>
              <a:rPr lang="ru-RU" sz="2000" b="1" smtClean="0"/>
              <a:t>+</a:t>
            </a:r>
            <a:r>
              <a:rPr lang="en-US" sz="2000" b="1" smtClean="0"/>
              <a:t> </a:t>
            </a:r>
            <a:r>
              <a:rPr lang="ru-RU" sz="2000" b="1" smtClean="0"/>
              <a:t>5х</a:t>
            </a:r>
            <a:r>
              <a:rPr lang="en-US" sz="2000" b="1" smtClean="0"/>
              <a:t> </a:t>
            </a:r>
            <a:r>
              <a:rPr lang="ru-RU" sz="2000" b="1" smtClean="0"/>
              <a:t>+</a:t>
            </a:r>
            <a:r>
              <a:rPr lang="en-US" sz="2000" b="1" smtClean="0"/>
              <a:t> </a:t>
            </a:r>
            <a:r>
              <a:rPr lang="ru-RU" sz="2000" b="1" smtClean="0"/>
              <a:t>96</a:t>
            </a:r>
            <a:r>
              <a:rPr lang="en-US" sz="2000" b="1" smtClean="0"/>
              <a:t> </a:t>
            </a:r>
            <a:r>
              <a:rPr lang="ru-RU" sz="2000" b="1" smtClean="0"/>
              <a:t>=</a:t>
            </a:r>
            <a:r>
              <a:rPr lang="en-US" sz="2000" b="1" smtClean="0"/>
              <a:t> </a:t>
            </a:r>
            <a:r>
              <a:rPr lang="ru-RU" sz="2000" b="1" smtClean="0"/>
              <a:t>1568</a:t>
            </a:r>
            <a:r>
              <a:rPr lang="en-US" sz="2000" b="1" smtClean="0"/>
              <a:t>,</a:t>
            </a:r>
            <a:endParaRPr lang="ru-RU" sz="2000" b="1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/>
              <a:t>8х</a:t>
            </a:r>
            <a:r>
              <a:rPr lang="en-US" sz="2000" b="1" smtClean="0"/>
              <a:t> </a:t>
            </a:r>
            <a:r>
              <a:rPr lang="ru-RU" sz="2000" b="1" smtClean="0"/>
              <a:t>+</a:t>
            </a:r>
            <a:r>
              <a:rPr lang="en-US" sz="2000" b="1" smtClean="0"/>
              <a:t> </a:t>
            </a:r>
            <a:r>
              <a:rPr lang="ru-RU" sz="2000" b="1" smtClean="0"/>
              <a:t>96</a:t>
            </a:r>
            <a:r>
              <a:rPr lang="en-US" sz="2000" b="1" smtClean="0"/>
              <a:t> </a:t>
            </a:r>
            <a:r>
              <a:rPr lang="ru-RU" sz="2000" b="1" smtClean="0"/>
              <a:t>=</a:t>
            </a:r>
            <a:r>
              <a:rPr lang="en-US" sz="2000" b="1" smtClean="0"/>
              <a:t> </a:t>
            </a:r>
            <a:r>
              <a:rPr lang="ru-RU" sz="2000" b="1" smtClean="0"/>
              <a:t>1568</a:t>
            </a:r>
            <a:r>
              <a:rPr lang="en-US" sz="2000" b="1" smtClean="0"/>
              <a:t>,</a:t>
            </a:r>
            <a:endParaRPr lang="ru-RU" sz="2000" b="1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/>
              <a:t>8х</a:t>
            </a:r>
            <a:r>
              <a:rPr lang="en-US" sz="2000" b="1" smtClean="0"/>
              <a:t> </a:t>
            </a:r>
            <a:r>
              <a:rPr lang="ru-RU" sz="2000" b="1" smtClean="0"/>
              <a:t>=</a:t>
            </a:r>
            <a:r>
              <a:rPr lang="en-US" sz="2000" b="1" smtClean="0"/>
              <a:t> </a:t>
            </a:r>
            <a:r>
              <a:rPr lang="ru-RU" sz="2000" b="1" smtClean="0"/>
              <a:t>1568</a:t>
            </a:r>
            <a:r>
              <a:rPr lang="en-US" sz="2000" b="1" smtClean="0"/>
              <a:t> </a:t>
            </a:r>
            <a:r>
              <a:rPr lang="ru-RU" sz="2000" b="1" smtClean="0"/>
              <a:t>–</a:t>
            </a:r>
            <a:r>
              <a:rPr lang="en-US" sz="2000" b="1" smtClean="0"/>
              <a:t> </a:t>
            </a:r>
            <a:r>
              <a:rPr lang="ru-RU" sz="2000" b="1" smtClean="0"/>
              <a:t>96</a:t>
            </a:r>
            <a:r>
              <a:rPr lang="en-US" sz="2000" b="1" smtClean="0"/>
              <a:t>,</a:t>
            </a:r>
            <a:endParaRPr lang="ru-RU" sz="2000" b="1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/>
              <a:t>8х</a:t>
            </a:r>
            <a:r>
              <a:rPr lang="en-US" sz="2000" b="1" smtClean="0"/>
              <a:t> </a:t>
            </a:r>
            <a:r>
              <a:rPr lang="ru-RU" sz="2000" b="1" smtClean="0"/>
              <a:t>=</a:t>
            </a:r>
            <a:r>
              <a:rPr lang="en-US" sz="2000" b="1" smtClean="0"/>
              <a:t> </a:t>
            </a:r>
            <a:r>
              <a:rPr lang="ru-RU" sz="2000" b="1" smtClean="0"/>
              <a:t>1472</a:t>
            </a:r>
            <a:r>
              <a:rPr lang="en-US" sz="2000" b="1" smtClean="0"/>
              <a:t>,</a:t>
            </a:r>
            <a:endParaRPr lang="ru-RU" sz="2000" b="1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/>
              <a:t>Х</a:t>
            </a:r>
            <a:r>
              <a:rPr lang="en-US" sz="2000" b="1" smtClean="0"/>
              <a:t> </a:t>
            </a:r>
            <a:r>
              <a:rPr lang="ru-RU" sz="2000" b="1" smtClean="0"/>
              <a:t>=</a:t>
            </a:r>
            <a:r>
              <a:rPr lang="en-US" sz="2000" b="1" smtClean="0"/>
              <a:t> </a:t>
            </a:r>
            <a:r>
              <a:rPr lang="ru-RU" sz="2000" b="1" smtClean="0"/>
              <a:t>1472</a:t>
            </a:r>
            <a:r>
              <a:rPr lang="en-US" sz="2000" b="1" smtClean="0"/>
              <a:t> </a:t>
            </a:r>
            <a:r>
              <a:rPr lang="ru-RU" sz="2000" b="1" smtClean="0"/>
              <a:t>:</a:t>
            </a:r>
            <a:r>
              <a:rPr lang="en-US" sz="2000" b="1" smtClean="0"/>
              <a:t> </a:t>
            </a:r>
            <a:r>
              <a:rPr lang="ru-RU" sz="2000" b="1" smtClean="0"/>
              <a:t>8</a:t>
            </a:r>
            <a:r>
              <a:rPr lang="en-US" sz="2000" b="1" smtClean="0"/>
              <a:t>,</a:t>
            </a:r>
            <a:endParaRPr lang="ru-RU" sz="2000" b="1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/>
              <a:t>Х</a:t>
            </a:r>
            <a:r>
              <a:rPr lang="en-US" sz="2000" b="1" smtClean="0"/>
              <a:t> </a:t>
            </a:r>
            <a:r>
              <a:rPr lang="ru-RU" sz="2000" b="1" smtClean="0"/>
              <a:t>=</a:t>
            </a:r>
            <a:r>
              <a:rPr lang="en-US" sz="2000" b="1" smtClean="0"/>
              <a:t> </a:t>
            </a:r>
            <a:r>
              <a:rPr lang="ru-RU" sz="2000" b="1" smtClean="0"/>
              <a:t>184</a:t>
            </a:r>
            <a:r>
              <a:rPr lang="en-US" sz="2000" b="1" smtClean="0"/>
              <a:t>.</a:t>
            </a:r>
            <a:endParaRPr lang="ru-RU" sz="2000" b="1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/>
              <a:t>Проверка: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/>
              <a:t>3</a:t>
            </a:r>
            <a:r>
              <a:rPr lang="ru-RU" sz="2000" b="1" baseline="30000" smtClean="0"/>
              <a:t>.</a:t>
            </a:r>
            <a:r>
              <a:rPr lang="ru-RU" sz="2000" b="1" smtClean="0"/>
              <a:t>184+5</a:t>
            </a:r>
            <a:r>
              <a:rPr lang="ru-RU" sz="2000" b="1" baseline="30000" smtClean="0"/>
              <a:t>.</a:t>
            </a:r>
            <a:r>
              <a:rPr lang="ru-RU" sz="2000" b="1" smtClean="0"/>
              <a:t>184+96=1568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/>
              <a:t>552+920+96=1568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/>
              <a:t>1568=1568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/>
              <a:t>Ответ: 184.</a:t>
            </a:r>
          </a:p>
        </p:txBody>
      </p:sp>
      <p:sp>
        <p:nvSpPr>
          <p:cNvPr id="9220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 b="1" smtClean="0"/>
              <a:t>№ 633(б)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/>
              <a:t>357</a:t>
            </a:r>
            <a:r>
              <a:rPr lang="en-US" sz="2000" b="1" smtClean="0"/>
              <a:t>z - 149z - 1843 = 11469,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smtClean="0"/>
              <a:t>208z – 1843 = 11469,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smtClean="0"/>
              <a:t>208z = 11469 + 1843,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smtClean="0"/>
              <a:t>208z = 13312,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smtClean="0"/>
              <a:t>Z = 13312 : 208,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smtClean="0"/>
              <a:t>Z = 64.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/>
              <a:t>Проверка: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/>
              <a:t>357 </a:t>
            </a:r>
            <a:r>
              <a:rPr lang="ru-RU" sz="2000" b="1" baseline="30000" smtClean="0"/>
              <a:t>.</a:t>
            </a:r>
            <a:r>
              <a:rPr lang="ru-RU" sz="2000" b="1" smtClean="0"/>
              <a:t> 64- 149 </a:t>
            </a:r>
            <a:r>
              <a:rPr lang="ru-RU" sz="2000" b="1" baseline="30000" smtClean="0"/>
              <a:t>. </a:t>
            </a:r>
            <a:r>
              <a:rPr lang="ru-RU" sz="2000" b="1" smtClean="0"/>
              <a:t>64-1843=11469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/>
              <a:t>22848-9536-1843=11469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/>
              <a:t>11469=11469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mtClean="0"/>
              <a:t>Ответ: 64.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000" b="1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Проверка домашнего задания:</a:t>
            </a:r>
          </a:p>
        </p:txBody>
      </p:sp>
      <p:sp>
        <p:nvSpPr>
          <p:cNvPr id="10243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000" b="1" smtClean="0"/>
              <a:t>№ 633(д)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smtClean="0"/>
              <a:t>88880 : 110 + х = 809,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smtClean="0"/>
              <a:t>808 + х = 809,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smtClean="0"/>
              <a:t>Х = 809 - 808,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smtClean="0"/>
              <a:t>Х = 1.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smtClean="0"/>
              <a:t>Проверка: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smtClean="0"/>
              <a:t>88880 : 110 + 1 = 809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smtClean="0"/>
              <a:t>808+1=809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smtClean="0"/>
              <a:t>809=809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smtClean="0"/>
              <a:t>Ответ: 1.</a:t>
            </a:r>
          </a:p>
          <a:p>
            <a:pPr eaLnBrk="1" hangingPunct="1">
              <a:lnSpc>
                <a:spcPct val="90000"/>
              </a:lnSpc>
            </a:pPr>
            <a:endParaRPr lang="ru-RU" sz="2000" b="1" smtClean="0"/>
          </a:p>
        </p:txBody>
      </p:sp>
      <p:sp>
        <p:nvSpPr>
          <p:cNvPr id="10244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000" b="1" smtClean="0"/>
              <a:t>№ 633(е)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smtClean="0"/>
              <a:t>6871 + </a:t>
            </a:r>
            <a:r>
              <a:rPr lang="en-US" sz="2000" b="1" smtClean="0"/>
              <a:t>p : 121 = 7000,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000" b="1" smtClean="0"/>
              <a:t>P : 121 = 7000 - 6871,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000" b="1" smtClean="0"/>
              <a:t>P : 121 = 129,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000" b="1" smtClean="0"/>
              <a:t>P = 121</a:t>
            </a:r>
            <a:r>
              <a:rPr lang="en-US" sz="2000" b="1" baseline="30000" smtClean="0"/>
              <a:t> . </a:t>
            </a:r>
            <a:r>
              <a:rPr lang="en-US" sz="2000" b="1" smtClean="0"/>
              <a:t>129,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000" b="1" smtClean="0"/>
              <a:t>P = 15609.</a:t>
            </a:r>
            <a:endParaRPr lang="ru-RU" sz="2000" b="1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smtClean="0"/>
              <a:t>Проверка: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smtClean="0"/>
              <a:t>6871 + 15609 : 121 = 7000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smtClean="0"/>
              <a:t>6871 +129 =7000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smtClean="0"/>
              <a:t>7000 = 7000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smtClean="0"/>
              <a:t>Ответ: 15609.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№ 629 (2)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000" b="1" smtClean="0"/>
              <a:t>Маша – х орехов,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/>
              <a:t>Галя – 4х орехов,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/>
              <a:t>Лена – 2х орехов.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/>
              <a:t>Решение: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smtClean="0"/>
              <a:t> х + 4х + 2х = 35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smtClean="0"/>
              <a:t>7х = 35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smtClean="0"/>
              <a:t>Х = 35 : 7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smtClean="0"/>
              <a:t>Х = 5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smtClean="0"/>
              <a:t>Значит, 5 орехов собрала Маша, 20 орехов собрала Галя, 10 орехов собрала Лена.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smtClean="0"/>
              <a:t>Ответ: 5, 10, 20.</a:t>
            </a:r>
          </a:p>
          <a:p>
            <a:pPr eaLnBrk="1" hangingPunct="1">
              <a:lnSpc>
                <a:spcPct val="90000"/>
              </a:lnSpc>
            </a:pPr>
            <a:endParaRPr lang="ru-RU" sz="2000" b="1" smtClean="0"/>
          </a:p>
        </p:txBody>
      </p:sp>
      <p:sp>
        <p:nvSpPr>
          <p:cNvPr id="11268" name="AutoShape 4"/>
          <p:cNvSpPr>
            <a:spLocks/>
          </p:cNvSpPr>
          <p:nvPr/>
        </p:nvSpPr>
        <p:spPr bwMode="auto">
          <a:xfrm>
            <a:off x="3779838" y="2276475"/>
            <a:ext cx="503237" cy="1296988"/>
          </a:xfrm>
          <a:prstGeom prst="rightBrace">
            <a:avLst>
              <a:gd name="adj1" fmla="val 2147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b="0"/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4356100" y="2636838"/>
            <a:ext cx="12239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35 орехов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№ 613(в)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39 </a:t>
            </a:r>
            <a:r>
              <a:rPr lang="ru-RU" b="1" baseline="30000" smtClean="0"/>
              <a:t>. </a:t>
            </a:r>
            <a:r>
              <a:rPr lang="ru-RU" b="1" smtClean="0"/>
              <a:t>45 : 65 </a:t>
            </a:r>
            <a:r>
              <a:rPr lang="ru-RU" b="1" baseline="30000" smtClean="0"/>
              <a:t>. </a:t>
            </a:r>
            <a:r>
              <a:rPr lang="ru-RU" b="1" smtClean="0"/>
              <a:t>2</a:t>
            </a:r>
          </a:p>
          <a:p>
            <a:pPr eaLnBrk="1" hangingPunct="1"/>
            <a:r>
              <a:rPr lang="ru-RU" b="1" smtClean="0"/>
              <a:t>Решение:</a:t>
            </a:r>
          </a:p>
          <a:p>
            <a:pPr eaLnBrk="1" hangingPunct="1"/>
            <a:r>
              <a:rPr lang="ru-RU" b="1" smtClean="0"/>
              <a:t>1) 39 </a:t>
            </a:r>
            <a:r>
              <a:rPr lang="ru-RU" b="1" baseline="30000" smtClean="0"/>
              <a:t>. </a:t>
            </a:r>
            <a:r>
              <a:rPr lang="ru-RU" b="1" smtClean="0"/>
              <a:t>45 = 1755,</a:t>
            </a:r>
          </a:p>
          <a:p>
            <a:pPr eaLnBrk="1" hangingPunct="1"/>
            <a:r>
              <a:rPr lang="ru-RU" b="1" smtClean="0"/>
              <a:t>2) 1755 : 65 = 27,</a:t>
            </a:r>
          </a:p>
          <a:p>
            <a:pPr eaLnBrk="1" hangingPunct="1"/>
            <a:r>
              <a:rPr lang="ru-RU" b="1" smtClean="0"/>
              <a:t>3) 27 </a:t>
            </a:r>
            <a:r>
              <a:rPr lang="ru-RU" b="1" baseline="30000" smtClean="0"/>
              <a:t>. </a:t>
            </a:r>
            <a:r>
              <a:rPr lang="ru-RU" b="1" smtClean="0"/>
              <a:t>2 = 54.</a:t>
            </a:r>
          </a:p>
          <a:p>
            <a:pPr eaLnBrk="1" hangingPunct="1"/>
            <a:r>
              <a:rPr lang="ru-RU" b="1" smtClean="0"/>
              <a:t>Ответ: 54.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13315" name="WordArt 4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611188" y="188913"/>
            <a:ext cx="7416800" cy="1728787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Физкультминутка </a:t>
            </a:r>
          </a:p>
        </p:txBody>
      </p:sp>
      <p:pic>
        <p:nvPicPr>
          <p:cNvPr id="11273" name="Picture 9" descr="j0232134"/>
          <p:cNvPicPr>
            <a:picLocks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55650" y="1989138"/>
            <a:ext cx="3024188" cy="4248150"/>
          </a:xfrm>
          <a:noFill/>
        </p:spPr>
      </p:pic>
      <p:pic>
        <p:nvPicPr>
          <p:cNvPr id="11274" name="Picture 10" descr="j017811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175" y="1773238"/>
            <a:ext cx="4537075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6" name="02-303 Project - Winnie The Pooh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43888" y="4762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50983" fill="hold"/>
                                        <p:tgtEl>
                                          <p:spTgt spid="112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7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FF0066"/>
                </a:solidFill>
              </a:rPr>
              <a:t>Задание на урок: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ru-RU" b="1" smtClean="0">
              <a:solidFill>
                <a:schemeClr val="hlink"/>
              </a:solidFill>
            </a:endParaRPr>
          </a:p>
          <a:p>
            <a:pPr eaLnBrk="1" hangingPunct="1">
              <a:buFontTx/>
              <a:buNone/>
            </a:pPr>
            <a:r>
              <a:rPr lang="ru-RU" b="1" smtClean="0">
                <a:solidFill>
                  <a:schemeClr val="hlink"/>
                </a:solidFill>
              </a:rPr>
              <a:t>  </a:t>
            </a:r>
            <a:r>
              <a:rPr lang="ru-RU" b="1" smtClean="0">
                <a:solidFill>
                  <a:schemeClr val="tx2"/>
                </a:solidFill>
              </a:rPr>
              <a:t>Выполнение заданий:</a:t>
            </a:r>
          </a:p>
          <a:p>
            <a:pPr eaLnBrk="1" hangingPunct="1">
              <a:buFontTx/>
              <a:buNone/>
            </a:pPr>
            <a:r>
              <a:rPr lang="ru-RU" b="1" smtClean="0">
                <a:solidFill>
                  <a:schemeClr val="tx2"/>
                </a:solidFill>
              </a:rPr>
              <a:t>     № 624</a:t>
            </a:r>
          </a:p>
          <a:p>
            <a:pPr eaLnBrk="1" hangingPunct="1">
              <a:buFontTx/>
              <a:buNone/>
            </a:pPr>
            <a:r>
              <a:rPr lang="ru-RU" b="1" smtClean="0">
                <a:solidFill>
                  <a:schemeClr val="tx2"/>
                </a:solidFill>
              </a:rPr>
              <a:t>     № 625 (а, д, е, з, к)</a:t>
            </a:r>
          </a:p>
          <a:p>
            <a:pPr eaLnBrk="1" hangingPunct="1">
              <a:buFontTx/>
              <a:buNone/>
            </a:pPr>
            <a:r>
              <a:rPr lang="ru-RU" b="1" smtClean="0">
                <a:solidFill>
                  <a:schemeClr val="tx2"/>
                </a:solidFill>
              </a:rPr>
              <a:t>     № 629 (1)</a:t>
            </a:r>
          </a:p>
          <a:p>
            <a:pPr eaLnBrk="1" hangingPunct="1">
              <a:buFontTx/>
              <a:buNone/>
            </a:pPr>
            <a:r>
              <a:rPr lang="ru-RU" b="1" smtClean="0">
                <a:solidFill>
                  <a:schemeClr val="tx2"/>
                </a:solidFill>
              </a:rPr>
              <a:t>     № 613 (м)</a:t>
            </a:r>
          </a:p>
        </p:txBody>
      </p:sp>
      <p:pic>
        <p:nvPicPr>
          <p:cNvPr id="14340" name="Picture 4" descr="pic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9088" y="1844675"/>
            <a:ext cx="3744912" cy="460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Капсулы">
  <a:themeElements>
    <a:clrScheme name="Капсулы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Капсул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Капсулы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Разрез">
  <a:themeElements>
    <a:clrScheme name="Разрез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Разрез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Разрез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зрез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Оформление по умолчанию 5">
    <a:dk1>
      <a:srgbClr val="000000"/>
    </a:dk1>
    <a:lt1>
      <a:srgbClr val="FFFFD9"/>
    </a:lt1>
    <a:dk2>
      <a:srgbClr val="000000"/>
    </a:dk2>
    <a:lt2>
      <a:srgbClr val="777777"/>
    </a:lt2>
    <a:accent1>
      <a:srgbClr val="FFFFF7"/>
    </a:accent1>
    <a:accent2>
      <a:srgbClr val="33CCCC"/>
    </a:accent2>
    <a:accent3>
      <a:srgbClr val="FFFFE9"/>
    </a:accent3>
    <a:accent4>
      <a:srgbClr val="000000"/>
    </a:accent4>
    <a:accent5>
      <a:srgbClr val="FFFFFA"/>
    </a:accent5>
    <a:accent6>
      <a:srgbClr val="2DB9B9"/>
    </a:accent6>
    <a:hlink>
      <a:srgbClr val="FF5050"/>
    </a:hlink>
    <a:folHlink>
      <a:srgbClr val="FF9900"/>
    </a:folHlink>
  </a:clrScheme>
</a:themeOverride>
</file>

<file path=ppt/theme/themeOverride2.xml><?xml version="1.0" encoding="utf-8"?>
<a:themeOverride xmlns:a="http://schemas.openxmlformats.org/drawingml/2006/main">
  <a:clrScheme name="Оформление по умолчанию 5">
    <a:dk1>
      <a:srgbClr val="000000"/>
    </a:dk1>
    <a:lt1>
      <a:srgbClr val="FFFFD9"/>
    </a:lt1>
    <a:dk2>
      <a:srgbClr val="000000"/>
    </a:dk2>
    <a:lt2>
      <a:srgbClr val="777777"/>
    </a:lt2>
    <a:accent1>
      <a:srgbClr val="FFFFF7"/>
    </a:accent1>
    <a:accent2>
      <a:srgbClr val="33CCCC"/>
    </a:accent2>
    <a:accent3>
      <a:srgbClr val="FFFFE9"/>
    </a:accent3>
    <a:accent4>
      <a:srgbClr val="000000"/>
    </a:accent4>
    <a:accent5>
      <a:srgbClr val="FFFFFA"/>
    </a:accent5>
    <a:accent6>
      <a:srgbClr val="2DB9B9"/>
    </a:accent6>
    <a:hlink>
      <a:srgbClr val="FF5050"/>
    </a:hlink>
    <a:folHlink>
      <a:srgbClr val="FF9900"/>
    </a:folHlink>
  </a:clrScheme>
</a:themeOverride>
</file>

<file path=ppt/theme/themeOverride3.xml><?xml version="1.0" encoding="utf-8"?>
<a:themeOverride xmlns:a="http://schemas.openxmlformats.org/drawingml/2006/main">
  <a:clrScheme name="Оформление по умолчанию 4">
    <a:dk1>
      <a:srgbClr val="000000"/>
    </a:dk1>
    <a:lt1>
      <a:srgbClr val="DEF6F1"/>
    </a:lt1>
    <a:dk2>
      <a:srgbClr val="000000"/>
    </a:dk2>
    <a:lt2>
      <a:srgbClr val="969696"/>
    </a:lt2>
    <a:accent1>
      <a:srgbClr val="FFFFFF"/>
    </a:accent1>
    <a:accent2>
      <a:srgbClr val="8DC6FF"/>
    </a:accent2>
    <a:accent3>
      <a:srgbClr val="ECFAF7"/>
    </a:accent3>
    <a:accent4>
      <a:srgbClr val="000000"/>
    </a:accent4>
    <a:accent5>
      <a:srgbClr val="FFFFFF"/>
    </a:accent5>
    <a:accent6>
      <a:srgbClr val="7FB3E7"/>
    </a:accent6>
    <a:hlink>
      <a:srgbClr val="0066CC"/>
    </a:hlink>
    <a:folHlink>
      <a:srgbClr val="00A800"/>
    </a:folHlink>
  </a:clrScheme>
</a:themeOverride>
</file>

<file path=ppt/theme/themeOverride4.xml><?xml version="1.0" encoding="utf-8"?>
<a:themeOverride xmlns:a="http://schemas.openxmlformats.org/drawingml/2006/main">
  <a:clrScheme name="Оформление по умолчанию 4">
    <a:dk1>
      <a:srgbClr val="000000"/>
    </a:dk1>
    <a:lt1>
      <a:srgbClr val="DEF6F1"/>
    </a:lt1>
    <a:dk2>
      <a:srgbClr val="000000"/>
    </a:dk2>
    <a:lt2>
      <a:srgbClr val="969696"/>
    </a:lt2>
    <a:accent1>
      <a:srgbClr val="FFFFFF"/>
    </a:accent1>
    <a:accent2>
      <a:srgbClr val="8DC6FF"/>
    </a:accent2>
    <a:accent3>
      <a:srgbClr val="ECFAF7"/>
    </a:accent3>
    <a:accent4>
      <a:srgbClr val="000000"/>
    </a:accent4>
    <a:accent5>
      <a:srgbClr val="FFFFFF"/>
    </a:accent5>
    <a:accent6>
      <a:srgbClr val="7FB3E7"/>
    </a:accent6>
    <a:hlink>
      <a:srgbClr val="0066CC"/>
    </a:hlink>
    <a:folHlink>
      <a:srgbClr val="00A8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363</TotalTime>
  <Words>545</Words>
  <Application>Microsoft Office PowerPoint</Application>
  <PresentationFormat>Экран (4:3)</PresentationFormat>
  <Paragraphs>112</Paragraphs>
  <Slides>10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Calibri</vt:lpstr>
      <vt:lpstr>Wingdings</vt:lpstr>
      <vt:lpstr>Tahoma</vt:lpstr>
      <vt:lpstr>Times New Roman</vt:lpstr>
      <vt:lpstr>Оформление по умолчанию</vt:lpstr>
      <vt:lpstr>Капсулы</vt:lpstr>
      <vt:lpstr>Разрез</vt:lpstr>
      <vt:lpstr>Слайд 1</vt:lpstr>
      <vt:lpstr>Порядок выполнения действий:</vt:lpstr>
      <vt:lpstr>Назовите порядок действий: </vt:lpstr>
      <vt:lpstr>Проверка домашнего задания:</vt:lpstr>
      <vt:lpstr>Проверка домашнего задания:</vt:lpstr>
      <vt:lpstr>№ 629 (2)</vt:lpstr>
      <vt:lpstr>№ 613(в)</vt:lpstr>
      <vt:lpstr>Слайд 8</vt:lpstr>
      <vt:lpstr>Задание на урок:</vt:lpstr>
      <vt:lpstr>Домашнее задание: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</dc:creator>
  <cp:lastModifiedBy>Фролова</cp:lastModifiedBy>
  <cp:revision>9</cp:revision>
  <dcterms:created xsi:type="dcterms:W3CDTF">2008-11-23T12:21:28Z</dcterms:created>
  <dcterms:modified xsi:type="dcterms:W3CDTF">2013-04-13T11:05:18Z</dcterms:modified>
</cp:coreProperties>
</file>