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sldIdLst>
    <p:sldId id="256" r:id="rId2"/>
    <p:sldId id="261" r:id="rId3"/>
    <p:sldId id="262" r:id="rId4"/>
    <p:sldId id="263" r:id="rId5"/>
    <p:sldId id="257" r:id="rId6"/>
    <p:sldId id="258" r:id="rId7"/>
    <p:sldId id="259" r:id="rId8"/>
    <p:sldId id="260" r:id="rId9"/>
    <p:sldId id="268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99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199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51D0D1FC-7B13-4EFE-BD3A-932F323E8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1DE17-171F-4DC0-B463-47DA069AF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089C7-2C79-4DF4-84D5-350CF3EB8E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182688" y="41513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5BFCF-4960-4245-8D3B-5E62D1613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182688" y="41513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8BD6B-CB01-4362-A30A-00FF98C42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CF1A5-0D66-44DC-A420-36D4E0F2A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E3539-0FA9-4E2C-907C-24F8A9629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92B9D-3212-473A-B3FE-C7DB06B5D8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3E5E9-6A62-4393-B9AA-CD8786B5B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0B7FF-5780-4E27-B275-0D0BE9B81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FCEDE-3A7E-4128-8E22-F31C258D2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27AFC-87E6-480F-ACC1-C78402886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14035-6098-48C0-8A15-1CD1DACF7C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097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B993C49-F9EA-44A0-9746-32028E266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2;&#1086;&#1080;%20&#1076;&#1086;&#1082;&#1091;&#1084;&#1077;&#1085;&#1090;&#1099;\5%20&#1082;&#1083;&#1072;&#1089;&#1089;\&#1073;&#1091;&#1082;&#1074;&#1077;&#1085;&#1085;&#1072;&#1103;%20&#1079;&#1072;&#1087;&#1080;&#1089;&#1100;%20&#1089;&#1074;&#1086;&#1081;&#1089;&#1090;&#1074;%20&#1089;&#1083;&#1086;&#1078;&#1077;&#1085;&#1080;&#1103;%20&#1080;%20&#1074;&#1099;&#1095;&#1080;&#1090;&#1072;&#1085;&#1080;&#1103;\16.mp3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71800" y="692150"/>
            <a:ext cx="6019800" cy="2808288"/>
          </a:xfrm>
        </p:spPr>
        <p:txBody>
          <a:bodyPr/>
          <a:lstStyle/>
          <a:p>
            <a:pPr eaLnBrk="1" hangingPunct="1"/>
            <a:r>
              <a:rPr lang="ru-RU" smtClean="0"/>
              <a:t>Буквенная запись свойств сложения и вычитания. Урок 1.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2686050"/>
          </a:xfrm>
        </p:spPr>
        <p:txBody>
          <a:bodyPr/>
          <a:lstStyle/>
          <a:p>
            <a:pPr eaLnBrk="1" hangingPunct="1"/>
            <a:r>
              <a:rPr lang="ru-RU" sz="2800" u="sng" smtClean="0">
                <a:solidFill>
                  <a:schemeClr val="accent1"/>
                </a:solidFill>
              </a:rPr>
              <a:t>Цель</a:t>
            </a:r>
            <a:r>
              <a:rPr lang="ru-RU" sz="2800" smtClean="0"/>
              <a:t>: вспомнить свойства сложения и вычитания и ввести запись их с помощью буквенных выражений.</a:t>
            </a:r>
          </a:p>
          <a:p>
            <a:pPr eaLnBrk="1" hangingPunct="1"/>
            <a:r>
              <a:rPr lang="ru-RU" sz="2000" smtClean="0">
                <a:solidFill>
                  <a:srgbClr val="FF0000"/>
                </a:solidFill>
              </a:rPr>
              <a:t>Урок разработала учитель математики СОШ № 19</a:t>
            </a:r>
          </a:p>
          <a:p>
            <a:pPr eaLnBrk="1" hangingPunct="1"/>
            <a:r>
              <a:rPr lang="ru-RU" sz="2000" smtClean="0">
                <a:solidFill>
                  <a:srgbClr val="FF0000"/>
                </a:solidFill>
              </a:rPr>
              <a:t> г.Тимашевска Воеводина О.А.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Свойства вычитания:</a:t>
            </a:r>
          </a:p>
        </p:txBody>
      </p:sp>
      <p:sp>
        <p:nvSpPr>
          <p:cNvPr id="12291" name="Rectangle 5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Свойства нуля при вычитании: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/>
              <a:t>    а – 0 = а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/>
              <a:t>    а – а = 0</a:t>
            </a:r>
          </a:p>
        </p:txBody>
      </p:sp>
      <p:sp>
        <p:nvSpPr>
          <p:cNvPr id="12292" name="Rectangle 6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smtClean="0"/>
              <a:t>Свойство вычитания числа из суммы: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smtClean="0"/>
              <a:t> </a:t>
            </a:r>
            <a:r>
              <a:rPr lang="ru-RU" sz="2400" b="1" smtClean="0"/>
              <a:t>( а + б) - с = а + (б- с)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/>
              <a:t>(а + б)- с = (а - с) + б</a:t>
            </a:r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Свойство вычитания суммы из числа: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smtClean="0"/>
              <a:t>а - (б + с)= а- б - с</a:t>
            </a:r>
          </a:p>
          <a:p>
            <a:pPr eaLnBrk="1" hangingPunct="1"/>
            <a:endParaRPr lang="ru-RU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98" decel="100000" fill="hold"/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8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№ 329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Решение:</a:t>
            </a:r>
          </a:p>
          <a:p>
            <a:pPr eaLnBrk="1" hangingPunct="1"/>
            <a:r>
              <a:rPr lang="ru-RU" b="1" smtClean="0"/>
              <a:t>а +(б +с)=(а +б)+с</a:t>
            </a:r>
          </a:p>
          <a:p>
            <a:pPr eaLnBrk="1" hangingPunct="1"/>
            <a:r>
              <a:rPr lang="ru-RU" smtClean="0"/>
              <a:t>Если а=9873</a:t>
            </a:r>
            <a:r>
              <a:rPr lang="ru-RU" b="1" smtClean="0"/>
              <a:t>,</a:t>
            </a:r>
            <a:r>
              <a:rPr lang="ru-RU" smtClean="0"/>
              <a:t> б=6914, с=10 209, то</a:t>
            </a:r>
          </a:p>
          <a:p>
            <a:pPr eaLnBrk="1" hangingPunct="1"/>
            <a:r>
              <a:rPr lang="ru-RU" smtClean="0"/>
              <a:t>а +(б + с)=</a:t>
            </a:r>
            <a:r>
              <a:rPr lang="ru-RU" b="1" smtClean="0"/>
              <a:t> </a:t>
            </a:r>
            <a:r>
              <a:rPr lang="ru-RU" smtClean="0"/>
              <a:t>9873+(6914+10 209)=</a:t>
            </a:r>
          </a:p>
          <a:p>
            <a:pPr eaLnBrk="1" hangingPunct="1"/>
            <a:r>
              <a:rPr lang="ru-RU" smtClean="0"/>
              <a:t>=9873+17 123=26 996</a:t>
            </a:r>
          </a:p>
          <a:p>
            <a:pPr eaLnBrk="1" hangingPunct="1"/>
            <a:r>
              <a:rPr lang="ru-RU" smtClean="0"/>
              <a:t>(а +б)+с =(9873+6914)+10 209=</a:t>
            </a:r>
          </a:p>
          <a:p>
            <a:pPr eaLnBrk="1" hangingPunct="1"/>
            <a:r>
              <a:rPr lang="ru-RU" smtClean="0"/>
              <a:t>=16 787+10 209=26 996</a:t>
            </a:r>
            <a:endParaRPr lang="ru-RU" b="1" smtClean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на урок: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№ 330</a:t>
            </a:r>
          </a:p>
          <a:p>
            <a:pPr eaLnBrk="1" hangingPunct="1"/>
            <a:r>
              <a:rPr lang="ru-RU" smtClean="0"/>
              <a:t>№ 331</a:t>
            </a:r>
            <a:r>
              <a:rPr lang="en-US" smtClean="0"/>
              <a:t>(</a:t>
            </a:r>
            <a:r>
              <a:rPr lang="ru-RU" smtClean="0"/>
              <a:t>а)</a:t>
            </a:r>
          </a:p>
          <a:p>
            <a:pPr eaLnBrk="1" hangingPunct="1"/>
            <a:r>
              <a:rPr lang="ru-RU" smtClean="0"/>
              <a:t>№333</a:t>
            </a:r>
          </a:p>
          <a:p>
            <a:pPr eaLnBrk="1" hangingPunct="1"/>
            <a:r>
              <a:rPr lang="ru-RU" smtClean="0"/>
              <a:t>№338</a:t>
            </a:r>
          </a:p>
          <a:p>
            <a:pPr eaLnBrk="1" hangingPunct="1"/>
            <a:r>
              <a:rPr lang="ru-RU" smtClean="0"/>
              <a:t>№339(а)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на дом: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П. 9-выучить</a:t>
            </a:r>
          </a:p>
          <a:p>
            <a:pPr eaLnBrk="1" hangingPunct="1"/>
            <a:r>
              <a:rPr lang="ru-RU" smtClean="0"/>
              <a:t>№ 334</a:t>
            </a:r>
          </a:p>
          <a:p>
            <a:pPr eaLnBrk="1" hangingPunct="1"/>
            <a:r>
              <a:rPr lang="ru-RU" smtClean="0"/>
              <a:t>№ 340</a:t>
            </a:r>
          </a:p>
          <a:p>
            <a:pPr eaLnBrk="1" hangingPunct="1"/>
            <a:r>
              <a:rPr lang="ru-RU" smtClean="0"/>
              <a:t>№354(а)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Проверка домашнего задания: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№ 320(а)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575 : 23+15 </a:t>
            </a:r>
            <a:r>
              <a:rPr lang="ru-RU" baseline="30000" smtClean="0"/>
              <a:t>.</a:t>
            </a:r>
            <a:r>
              <a:rPr lang="ru-RU" smtClean="0"/>
              <a:t> 34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Решение: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1.) 575:23=25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2.) 15 </a:t>
            </a:r>
            <a:r>
              <a:rPr lang="ru-RU" baseline="30000" smtClean="0"/>
              <a:t>. </a:t>
            </a:r>
            <a:r>
              <a:rPr lang="ru-RU" smtClean="0"/>
              <a:t>34=510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3.) 25+510=535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Ответ:535.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12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350963" y="333375"/>
            <a:ext cx="7793037" cy="812800"/>
          </a:xfrm>
        </p:spPr>
        <p:txBody>
          <a:bodyPr/>
          <a:lstStyle/>
          <a:p>
            <a:pPr eaLnBrk="1" hangingPunct="1"/>
            <a:r>
              <a:rPr lang="ru-RU" smtClean="0"/>
              <a:t>№ 321.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484313"/>
            <a:ext cx="7772400" cy="4648200"/>
          </a:xfrm>
        </p:spPr>
        <p:txBody>
          <a:bodyPr/>
          <a:lstStyle/>
          <a:p>
            <a:pPr eaLnBrk="1" hangingPunct="1"/>
            <a:r>
              <a:rPr lang="ru-RU" smtClean="0"/>
              <a:t>АВ = 5 см.</a:t>
            </a:r>
          </a:p>
          <a:p>
            <a:pPr eaLnBrk="1" hangingPunct="1"/>
            <a:r>
              <a:rPr lang="ru-RU" smtClean="0"/>
              <a:t>ВС длиннее на 8 см</a:t>
            </a:r>
          </a:p>
          <a:p>
            <a:pPr eaLnBrk="1" hangingPunct="1"/>
            <a:r>
              <a:rPr lang="ru-RU" smtClean="0"/>
              <a:t>АС меньше на 6 см</a:t>
            </a:r>
          </a:p>
          <a:p>
            <a:pPr eaLnBrk="1" hangingPunct="1"/>
            <a:r>
              <a:rPr lang="ru-RU" smtClean="0"/>
              <a:t>Найти периметр.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  Решение.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5 + (5+8) + (5+5+8) – 6=30(см)-периметр треугольника АВС.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Ответ: 30 см.</a:t>
            </a:r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5364163" y="29241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5795963" y="227647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H="1">
            <a:off x="3924300" y="2276475"/>
            <a:ext cx="18716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7" name="Line 11"/>
          <p:cNvSpPr>
            <a:spLocks noChangeShapeType="1"/>
          </p:cNvSpPr>
          <p:nvPr/>
        </p:nvSpPr>
        <p:spPr bwMode="auto">
          <a:xfrm>
            <a:off x="5292725" y="3573463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8" name="Line 12"/>
          <p:cNvSpPr>
            <a:spLocks noChangeShapeType="1"/>
          </p:cNvSpPr>
          <p:nvPr/>
        </p:nvSpPr>
        <p:spPr bwMode="auto">
          <a:xfrm flipV="1">
            <a:off x="6804025" y="2565400"/>
            <a:ext cx="0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9" name="Line 13"/>
          <p:cNvSpPr>
            <a:spLocks noChangeShapeType="1"/>
          </p:cNvSpPr>
          <p:nvPr/>
        </p:nvSpPr>
        <p:spPr bwMode="auto">
          <a:xfrm flipH="1">
            <a:off x="6516688" y="2565400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30" name="AutoShape 14"/>
          <p:cNvSpPr>
            <a:spLocks/>
          </p:cNvSpPr>
          <p:nvPr/>
        </p:nvSpPr>
        <p:spPr bwMode="auto">
          <a:xfrm>
            <a:off x="5940425" y="2205038"/>
            <a:ext cx="287338" cy="936625"/>
          </a:xfrm>
          <a:prstGeom prst="rightBrace">
            <a:avLst>
              <a:gd name="adj1" fmla="val 2716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4" grpId="1"/>
      <p:bldP spid="54274" grpId="2"/>
      <p:bldP spid="54275" grpId="0" build="p"/>
      <p:bldP spid="54275" grpI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1054100"/>
          </a:xfrm>
        </p:spPr>
        <p:txBody>
          <a:bodyPr/>
          <a:lstStyle/>
          <a:p>
            <a:pPr eaLnBrk="1" hangingPunct="1"/>
            <a:r>
              <a:rPr lang="ru-RU" smtClean="0"/>
              <a:t>№ 325.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Решение:</a:t>
            </a:r>
          </a:p>
          <a:p>
            <a:pPr eaLnBrk="1" hangingPunct="1"/>
            <a:r>
              <a:rPr lang="ru-RU" smtClean="0"/>
              <a:t>6+</a:t>
            </a:r>
            <a:r>
              <a:rPr lang="en-US" smtClean="0"/>
              <a:t>n</a:t>
            </a:r>
            <a:endParaRPr lang="ru-RU" smtClean="0"/>
          </a:p>
          <a:p>
            <a:pPr eaLnBrk="1" hangingPunct="1"/>
            <a:r>
              <a:rPr lang="ru-RU" smtClean="0"/>
              <a:t>Если </a:t>
            </a:r>
            <a:r>
              <a:rPr lang="en-US" smtClean="0"/>
              <a:t>n</a:t>
            </a:r>
            <a:r>
              <a:rPr lang="ru-RU" smtClean="0"/>
              <a:t>=2, то 6+2=8</a:t>
            </a:r>
          </a:p>
          <a:p>
            <a:pPr eaLnBrk="1" hangingPunct="1"/>
            <a:r>
              <a:rPr lang="ru-RU" smtClean="0"/>
              <a:t>Если </a:t>
            </a:r>
            <a:r>
              <a:rPr lang="en-US" smtClean="0"/>
              <a:t>n</a:t>
            </a:r>
            <a:r>
              <a:rPr lang="ru-RU" smtClean="0"/>
              <a:t>=3, то 6+3=9</a:t>
            </a:r>
          </a:p>
          <a:p>
            <a:pPr eaLnBrk="1" hangingPunct="1"/>
            <a:r>
              <a:rPr lang="ru-RU" smtClean="0"/>
              <a:t>Если </a:t>
            </a:r>
            <a:r>
              <a:rPr lang="en-US" smtClean="0"/>
              <a:t>n</a:t>
            </a:r>
            <a:r>
              <a:rPr lang="ru-RU" smtClean="0"/>
              <a:t>=4, то 6+4=10.</a:t>
            </a:r>
          </a:p>
          <a:p>
            <a:pPr eaLnBrk="1" hangingPunct="1"/>
            <a:r>
              <a:rPr lang="ru-RU" smtClean="0"/>
              <a:t>Ответ:10.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Разминка:</a:t>
            </a:r>
          </a:p>
        </p:txBody>
      </p:sp>
      <p:sp>
        <p:nvSpPr>
          <p:cNvPr id="44052" name="Rectangle 20"/>
          <p:cNvSpPr>
            <a:spLocks noGrp="1" noChangeArrowheads="1"/>
          </p:cNvSpPr>
          <p:nvPr>
            <p:ph type="body" sz="half" idx="1"/>
          </p:nvPr>
        </p:nvSpPr>
        <p:spPr>
          <a:xfrm>
            <a:off x="1182688" y="2060575"/>
            <a:ext cx="3810000" cy="4071938"/>
          </a:xfrm>
        </p:spPr>
        <p:txBody>
          <a:bodyPr/>
          <a:lstStyle/>
          <a:p>
            <a:pPr eaLnBrk="1" hangingPunct="1"/>
            <a:r>
              <a:rPr lang="ru-RU" sz="3600" smtClean="0"/>
              <a:t>3 </a:t>
            </a:r>
            <a:r>
              <a:rPr lang="ru-RU" sz="3600" baseline="30000" smtClean="0"/>
              <a:t>. </a:t>
            </a:r>
            <a:r>
              <a:rPr lang="ru-RU" sz="3600" smtClean="0"/>
              <a:t>4 </a:t>
            </a:r>
            <a:r>
              <a:rPr lang="ru-RU" sz="3600" baseline="30000" smtClean="0"/>
              <a:t>. </a:t>
            </a:r>
            <a:r>
              <a:rPr lang="ru-RU" sz="3600" smtClean="0"/>
              <a:t>5</a:t>
            </a:r>
          </a:p>
          <a:p>
            <a:pPr eaLnBrk="1" hangingPunct="1"/>
            <a:r>
              <a:rPr lang="ru-RU" sz="3600" smtClean="0"/>
              <a:t>5 </a:t>
            </a:r>
            <a:r>
              <a:rPr lang="ru-RU" sz="3600" baseline="30000" smtClean="0"/>
              <a:t>. </a:t>
            </a:r>
            <a:r>
              <a:rPr lang="ru-RU" sz="3600" smtClean="0"/>
              <a:t>6 </a:t>
            </a:r>
            <a:r>
              <a:rPr lang="ru-RU" sz="3600" baseline="30000" smtClean="0"/>
              <a:t>. </a:t>
            </a:r>
            <a:r>
              <a:rPr lang="ru-RU" sz="3600" smtClean="0"/>
              <a:t>5</a:t>
            </a:r>
          </a:p>
          <a:p>
            <a:pPr eaLnBrk="1" hangingPunct="1"/>
            <a:r>
              <a:rPr lang="ru-RU" sz="3600" smtClean="0"/>
              <a:t>4 </a:t>
            </a:r>
            <a:r>
              <a:rPr lang="ru-RU" sz="3600" baseline="30000" smtClean="0"/>
              <a:t>. </a:t>
            </a:r>
            <a:r>
              <a:rPr lang="ru-RU" sz="3600" smtClean="0"/>
              <a:t>8 </a:t>
            </a:r>
            <a:r>
              <a:rPr lang="ru-RU" sz="3600" baseline="30000" smtClean="0"/>
              <a:t>. </a:t>
            </a:r>
            <a:r>
              <a:rPr lang="ru-RU" sz="3600" smtClean="0"/>
              <a:t>5</a:t>
            </a:r>
          </a:p>
          <a:p>
            <a:pPr eaLnBrk="1" hangingPunct="1"/>
            <a:r>
              <a:rPr lang="ru-RU" sz="3600" smtClean="0"/>
              <a:t>3 </a:t>
            </a:r>
            <a:r>
              <a:rPr lang="ru-RU" sz="3600" baseline="30000" smtClean="0"/>
              <a:t>. </a:t>
            </a:r>
            <a:r>
              <a:rPr lang="ru-RU" sz="3600" smtClean="0"/>
              <a:t>5 </a:t>
            </a:r>
            <a:r>
              <a:rPr lang="ru-RU" sz="3600" baseline="30000" smtClean="0"/>
              <a:t>. </a:t>
            </a:r>
            <a:r>
              <a:rPr lang="ru-RU" sz="3600" smtClean="0"/>
              <a:t>7</a:t>
            </a:r>
          </a:p>
          <a:p>
            <a:pPr eaLnBrk="1" hangingPunct="1"/>
            <a:r>
              <a:rPr lang="ru-RU" sz="3600" smtClean="0"/>
              <a:t>2 </a:t>
            </a:r>
            <a:r>
              <a:rPr lang="ru-RU" sz="3600" baseline="30000" smtClean="0"/>
              <a:t>. </a:t>
            </a:r>
            <a:r>
              <a:rPr lang="ru-RU" sz="3600" smtClean="0"/>
              <a:t>7 </a:t>
            </a:r>
            <a:r>
              <a:rPr lang="ru-RU" sz="3600" baseline="30000" smtClean="0"/>
              <a:t>. </a:t>
            </a:r>
            <a:r>
              <a:rPr lang="ru-RU" sz="3600" smtClean="0"/>
              <a:t>8</a:t>
            </a:r>
          </a:p>
          <a:p>
            <a:pPr eaLnBrk="1" hangingPunct="1"/>
            <a:endParaRPr lang="ru-RU" sz="3600" smtClean="0"/>
          </a:p>
        </p:txBody>
      </p:sp>
      <p:sp>
        <p:nvSpPr>
          <p:cNvPr id="44053" name="Rectangle 21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mtClean="0"/>
              <a:t>30 </a:t>
            </a:r>
            <a:r>
              <a:rPr lang="ru-RU" baseline="30000" smtClean="0"/>
              <a:t>. </a:t>
            </a:r>
            <a:r>
              <a:rPr lang="ru-RU" smtClean="0"/>
              <a:t>30</a:t>
            </a:r>
          </a:p>
          <a:p>
            <a:pPr eaLnBrk="1" hangingPunct="1"/>
            <a:r>
              <a:rPr lang="ru-RU" smtClean="0"/>
              <a:t>900-180</a:t>
            </a:r>
          </a:p>
          <a:p>
            <a:pPr eaLnBrk="1" hangingPunct="1"/>
            <a:r>
              <a:rPr lang="ru-RU" smtClean="0"/>
              <a:t>720:120</a:t>
            </a:r>
          </a:p>
          <a:p>
            <a:pPr eaLnBrk="1" hangingPunct="1"/>
            <a:r>
              <a:rPr lang="ru-RU" u="sng" smtClean="0"/>
              <a:t>6   </a:t>
            </a:r>
            <a:r>
              <a:rPr lang="ru-RU" u="sng" baseline="30000" smtClean="0"/>
              <a:t>.   </a:t>
            </a:r>
            <a:r>
              <a:rPr lang="ru-RU" u="sng" smtClean="0"/>
              <a:t>40</a:t>
            </a:r>
          </a:p>
          <a:p>
            <a:pPr eaLnBrk="1" hangingPunct="1"/>
            <a:r>
              <a:rPr lang="ru-RU" smtClean="0"/>
              <a:t>240</a:t>
            </a:r>
          </a:p>
        </p:txBody>
      </p:sp>
      <p:sp>
        <p:nvSpPr>
          <p:cNvPr id="44054" name="Rectangle 22"/>
          <p:cNvSpPr>
            <a:spLocks noChangeArrowheads="1"/>
          </p:cNvSpPr>
          <p:nvPr/>
        </p:nvSpPr>
        <p:spPr bwMode="auto">
          <a:xfrm>
            <a:off x="5292725" y="2636838"/>
            <a:ext cx="865188" cy="360362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56" name="AutoShape 24"/>
          <p:cNvSpPr>
            <a:spLocks noChangeArrowheads="1"/>
          </p:cNvSpPr>
          <p:nvPr/>
        </p:nvSpPr>
        <p:spPr bwMode="auto">
          <a:xfrm>
            <a:off x="5364163" y="3141663"/>
            <a:ext cx="914400" cy="322262"/>
          </a:xfrm>
          <a:prstGeom prst="flowChartInputOutpu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57" name="Rectangle 25"/>
          <p:cNvSpPr>
            <a:spLocks noChangeArrowheads="1"/>
          </p:cNvSpPr>
          <p:nvPr/>
        </p:nvSpPr>
        <p:spPr bwMode="auto">
          <a:xfrm>
            <a:off x="5435600" y="3573463"/>
            <a:ext cx="865188" cy="360362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058" name="AutoShape 26"/>
          <p:cNvSpPr>
            <a:spLocks noChangeArrowheads="1"/>
          </p:cNvSpPr>
          <p:nvPr/>
        </p:nvSpPr>
        <p:spPr bwMode="auto">
          <a:xfrm>
            <a:off x="5435600" y="4149725"/>
            <a:ext cx="914400" cy="322263"/>
          </a:xfrm>
          <a:prstGeom prst="flowChartInputOutpu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4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4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4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4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4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295  E" pathEditMode="relative" ptsTypes="">
                                      <p:cBhvr>
                                        <p:cTn id="75" dur="2000" fill="hold"/>
                                        <p:tgtEl>
                                          <p:spTgt spid="44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9.07514E-6 C 0.05 -0.00417 0.10556 -0.01873 0.15243 0.00209 C 0.16215 0.01919 0.15295 0.00115 0.16042 0.02335 C 0.16458 0.03606 0.17153 0.04647 0.17622 0.05895 C 0.17899 0.07421 0.17795 0.06404 0.17622 0.0867 C 0.17431 0.1119 0.1724 0.123 0.16354 0.14381 C 0.16094 0.14959 0.16007 0.15699 0.15729 0.16277 C 0.15608 0.16531 0.15365 0.1667 0.15243 0.16901 C 0.14583 0.18288 0.14514 0.1926 0.13507 0.203 C 0.13264 0.21063 0.1316 0.21895 0.12865 0.22612 C 0.12622 0.23213 0.12153 0.23514 0.1191 0.24115 C 0.11771 0.24416 0.11788 0.24878 0.11597 0.25156 C 0.11441 0.25387 0.11146 0.25387 0.10955 0.25595 C 0.08819 0.28023 0.10417 0.27098 0.08576 0.27884 C 0.0783 0.28647 0.07292 0.29132 0.06354 0.29387 C 0.05312 0.3008 0.04288 0.30265 0.03177 0.30658 C 4.72222E-6 0.31768 0.02014 0.31329 -0.00313 0.31722 C -0.04132 0.31583 -0.04826 0.32508 -0.07135 0.3045 C -0.07465 0.29757 -0.07743 0.29109 -0.07934 0.283 C -0.07882 0.27537 -0.07917 0.26751 -0.07778 0.26011 C -0.07691 0.25456 -0.07049 0.24554 -0.06823 0.24115 C -0.06406 0.23213 -0.06215 0.2245 -0.05556 0.21757 C -0.03559 0.19676 -0.05885 0.22658 -0.04115 0.203 C -0.03611 0.18913 -0.02969 0.18913 -0.02049 0.18196 C -0.01719 0.17942 -0.01424 0.17595 -0.01111 0.17317 C -0.00972 0.17225 0.00625 0.16554 0.00781 0.16485 C 0.04028 0.16624 0.07257 0.1667 0.10486 0.16901 C 0.11684 0.17017 0.12917 0.18497 0.14132 0.1882 C 0.14792 0.19375 0.15156 0.1993 0.15399 0.20924 C 0.15295 0.22589 0.15382 0.24323 0.14444 0.25595 C 0.14028 0.2615 0.1342 0.26774 0.12865 0.27051 C 0.12552 0.27236 0.1191 0.27468 0.1191 0.27468 C 0.10868 0.28416 0.09323 0.28901 0.0809 0.29179 C 0.07205 0.29757 0.06319 0.30011 0.05399 0.3045 C 0.03889 0.31167 0.025 0.32046 0.00955 0.32554 C -0.01441 0.34173 -0.04184 0.34196 -0.06823 0.34473 C -0.11563 0.3371 -0.03681 0.34913 -0.15868 0.34034 C -0.16458 0.33988 -0.17014 0.33456 -0.17604 0.3341 C -0.19201 0.33294 -0.20781 0.33271 -0.22378 0.33202 C -0.24288 0.32578 -0.21997 0.33271 -0.26493 0.32762 C -0.28299 0.32554 -0.29965 0.31838 -0.31736 0.31514 C -0.33594 0.30774 -0.35538 0.30612 -0.37448 0.30242 C -0.38264 0.3008 -0.39028 0.29595 -0.39826 0.29387 C -0.40365 0.29248 -0.41424 0.28971 -0.41424 0.28971 C -0.42674 0.28231 -0.43958 0.27468 -0.45226 0.26843 C -0.46076 0.26404 -0.47066 0.26404 -0.47934 0.26011 C -0.49705 0.25179 -0.48854 0.25456 -0.50469 0.25156 C -0.51319 0.24762 -0.52066 0.24254 -0.52847 0.23653 C -0.53177 0.23421 -0.53802 0.2282 -0.53802 0.2282 C -0.54792 0.2104 -0.53837 0.23005 -0.54444 0.20924 C -0.5474 0.19884 -0.55174 0.19051 -0.55382 0.17942 C -0.54878 -0.05873 -0.55469 0.24462 -0.55069 -0.32972 C -0.55069 -0.33781 -0.54549 -0.3429 -0.54115 -0.34659 C -0.52535 -0.34475 -0.5066 -0.3392 -0.49045 -0.34243 C -0.48142 -0.35006 -0.47031 -0.35492 -0.46024 -0.35931 C -0.45538 -0.36902 -0.44983 -0.3681 -0.44271 -0.37434 C -0.43733 -0.4037 -0.43247 -0.43931 -0.44601 -0.46521 C -0.44757 -0.47515 -0.44878 -0.48347 -0.45226 -0.49249 C -0.45486 -0.51422 -0.4625 -0.53642 -0.46979 -0.55584 C -0.47153 -0.5674 -0.47535 -0.57619 -0.47778 -0.58775 C -0.4809 -0.60209 -0.48073 -0.6148 -0.48715 -0.62775 C -0.48542 -0.64555 -0.48854 -0.6407 -0.48403 -0.64671 L -0.16493 -0.6511 " pathEditMode="relative" ptsTypes="fffffffffffffffffffffffffffffffffffffffffffffffffffffffffffffAA">
                                      <p:cBhvr>
                                        <p:cTn id="79" dur="2000" fill="hold"/>
                                        <p:tgtEl>
                                          <p:spTgt spid="44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52" grpId="0" build="p"/>
      <p:bldP spid="44053" grpId="0" build="p"/>
      <p:bldP spid="44054" grpId="0" animBg="1"/>
      <p:bldP spid="44056" grpId="0" animBg="1"/>
      <p:bldP spid="44056" grpId="1" animBg="1"/>
      <p:bldP spid="44057" grpId="0" animBg="1"/>
      <p:bldP spid="440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1198562"/>
          </a:xfrm>
        </p:spPr>
        <p:txBody>
          <a:bodyPr/>
          <a:lstStyle/>
          <a:p>
            <a:pPr eaLnBrk="1" hangingPunct="1"/>
            <a:r>
              <a:rPr lang="ru-RU" sz="4000" smtClean="0"/>
              <a:t>Составить выражение для решения задачи: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817688"/>
            <a:ext cx="4176712" cy="4706937"/>
          </a:xfrm>
        </p:spPr>
        <p:txBody>
          <a:bodyPr/>
          <a:lstStyle/>
          <a:p>
            <a:pPr eaLnBrk="1" hangingPunct="1"/>
            <a:r>
              <a:rPr lang="ru-RU" smtClean="0"/>
              <a:t>В одной корзине было </a:t>
            </a:r>
            <a:r>
              <a:rPr lang="ru-RU" b="1" smtClean="0"/>
              <a:t>х</a:t>
            </a:r>
            <a:r>
              <a:rPr lang="ru-RU" smtClean="0"/>
              <a:t> грибов, а в другой - на 10 грибов больше. Сколько грибов было в двух корзинах вместе</a:t>
            </a:r>
            <a:r>
              <a:rPr lang="en-US" smtClean="0"/>
              <a:t>?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ru-RU" smtClean="0"/>
              <a:t>Х+(Х+10)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1773238"/>
            <a:ext cx="4238625" cy="4359275"/>
          </a:xfrm>
        </p:spPr>
        <p:txBody>
          <a:bodyPr/>
          <a:lstStyle/>
          <a:p>
            <a:pPr eaLnBrk="1" hangingPunct="1"/>
            <a:r>
              <a:rPr lang="ru-RU" smtClean="0"/>
              <a:t>Даша задумала число </a:t>
            </a:r>
            <a:r>
              <a:rPr lang="ru-RU" b="1" smtClean="0"/>
              <a:t>х</a:t>
            </a:r>
            <a:r>
              <a:rPr lang="ru-RU" smtClean="0"/>
              <a:t>, затем она к нему прибавила число 21, а из суммы вычла 12. Каково получилось значение числового выражения</a:t>
            </a:r>
            <a:r>
              <a:rPr lang="en-US" smtClean="0"/>
              <a:t>?</a:t>
            </a:r>
          </a:p>
          <a:p>
            <a:pPr eaLnBrk="1" hangingPunct="1"/>
            <a:r>
              <a:rPr lang="ru-RU" smtClean="0"/>
              <a:t>(Х+21) -12</a:t>
            </a:r>
          </a:p>
        </p:txBody>
      </p:sp>
      <p:sp>
        <p:nvSpPr>
          <p:cNvPr id="47111" name="Cloud"/>
          <p:cNvSpPr>
            <a:spLocks noChangeAspect="1" noEditPoints="1" noChangeArrowheads="1"/>
          </p:cNvSpPr>
          <p:nvPr/>
        </p:nvSpPr>
        <p:spPr bwMode="auto">
          <a:xfrm>
            <a:off x="323850" y="4581525"/>
            <a:ext cx="2743200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7112" name="PubOvalCallout"/>
          <p:cNvSpPr>
            <a:spLocks noEditPoints="1" noChangeArrowheads="1"/>
          </p:cNvSpPr>
          <p:nvPr/>
        </p:nvSpPr>
        <p:spPr bwMode="auto">
          <a:xfrm>
            <a:off x="4859338" y="4797425"/>
            <a:ext cx="2447925" cy="1600200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7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7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27168E-6 C 0.00763 -0.01572 0.01753 -0.02567 0.0302 -0.03376 C 0.03888 -0.04532 0.04513 -0.05526 0.05711 -0.05919 C 0.06927 -0.06983 0.07187 -0.0652 0.09045 -0.06335 C 0.09322 -0.0622 0.10486 -0.05734 0.10798 -0.05503 C 0.11024 -0.05341 0.11197 -0.05041 0.11423 -0.04856 C 0.11631 -0.04694 0.11857 -0.04578 0.12066 -0.04439 C 0.1217 -0.04162 0.12256 -0.03861 0.12378 -0.03607 C 0.12465 -0.03445 0.12604 -0.0333 0.12691 -0.03168 C 0.13107 -0.02335 0.13107 -0.0178 0.13645 -0.01064 C 0.13975 0.02127 0.14756 0.06867 0.12847 0.09295 C 0.12309 0.10751 0.12222 0.11491 0.10954 0.12046 C 0.10468 0.12647 0.09826 0.12832 0.09201 0.1311 C 0.09045 0.13248 0.08923 0.13526 0.08732 0.13526 C 0.08298 0.13526 0.07465 0.1311 0.07465 0.1311 C 0.06319 0.13318 0.05243 0.13665 0.04131 0.1415 C 0.03142 0.15029 0.025 0.15052 0.01267 0.15214 C -0.00382 0.16694 -0.01285 0.16902 -0.03334 0.1711 C -0.03646 0.17179 -0.03994 0.17156 -0.04289 0.17341 C -0.04948 0.17757 -0.05625 0.18913 -0.06355 0.19237 C -0.08021 0.19954 -0.06667 0.19468 -0.08889 0.19861 C -0.1 0.20046 -0.11112 0.20462 -0.12223 0.20717 C -0.12952 0.21341 -0.13091 0.20948 -0.13976 0.20717 C -0.15261 0.20902 -0.1533 0.21063 -0.16511 0.20717 C -0.16841 0.20624 -0.17466 0.203 -0.17466 0.203 C -0.18195 0.19607 -0.19011 0.19537 -0.19844 0.19029 C -0.20122 0.18844 -0.20348 0.1852 -0.20643 0.18381 C -0.21476 0.18011 -0.22327 0.17826 -0.23178 0.17549 C -0.24289 0.17179 -0.24028 0.17063 -0.25087 0.16485 C -0.26129 0.15907 -0.2724 0.15676 -0.28264 0.15006 C -0.28421 0.14798 -0.28559 0.14543 -0.28733 0.14381 C -0.28872 0.14266 -0.2908 0.14312 -0.29202 0.1415 C -0.29844 0.13295 -0.29862 0.12023 -0.30504 0.11191 C -0.30591 0.10774 -0.30573 0.10266 -0.30799 0.09942 C -0.31042 0.09595 -0.31268 0.09318 -0.31424 0.08878 C -0.31563 0.08462 -0.31754 0.07607 -0.31754 0.07607 C -0.31789 0.0726 -0.31858 0.06011 -0.32066 0.05503 C -0.32639 0.04139 -0.33299 0.02728 -0.33976 0.0148 C -0.34566 0.0037 -0.34983 -0.00717 -0.35712 -0.01688 C -0.36025 -0.03815 -0.37136 -0.05064 -0.38264 -0.06567 C -0.38803 -0.07283 -0.39254 -0.08231 -0.39688 -0.09087 C -0.3974 -0.09295 -0.39723 -0.09572 -0.39844 -0.09734 C -0.40261 -0.10289 -0.40921 -0.10428 -0.41424 -0.10775 C -0.41928 -0.11122 -0.4257 -0.11561 -0.43021 -0.12046 C -0.43282 -0.12324 -0.43351 -0.12879 -0.43646 -0.1311 C -0.43924 -0.13341 -0.44601 -0.13526 -0.44601 -0.13526 C -0.46372 -0.15885 -0.475 -0.15283 -0.50157 -0.15445 C -0.51893 -0.14821 -0.49723 -0.15445 -0.51424 -0.15445 C -0.52171 -0.15445 -0.529 -0.15283 -0.53646 -0.15214 C -0.56216 -0.14104 -0.5882 -0.12925 -0.61424 -0.12046 C -0.63351 -0.10382 -0.66945 -0.1089 -0.68889 -0.10775 C -0.6915 -0.10705 -0.69462 -0.10752 -0.69688 -0.10567 C -0.7073 -0.09757 -0.71424 -0.08046 -0.72066 -0.06775 C -0.72483 -0.05017 -0.71806 -0.07445 -0.72865 -0.05503 C -0.73803 -0.03792 -0.73195 -0.03792 -0.74445 -0.02543 C -0.74809 -0.01804 -0.75122 -0.01642 -0.75556 -0.01064 C -0.75799 -0.0074 -0.75938 -0.00301 -0.76198 1.27168E-6 C -0.76372 0.00208 -0.76632 0.00254 -0.76823 0.00416 C -0.77153 0.0067 -0.77778 0.01272 -0.77778 0.01272 C -0.77882 0.01549 -0.77969 0.0185 -0.78091 0.02104 C -0.78178 0.02266 -0.78334 0.02358 -0.78421 0.02543 C -0.78507 0.02728 -0.78507 0.02983 -0.78577 0.03168 C -0.78664 0.03399 -0.78785 0.03584 -0.78889 0.03792 C -0.79289 0.05457 -0.7948 0.07584 -0.78733 0.09087 C -0.78507 0.10451 -0.78403 0.11237 -0.78091 0.12462 C -0.78039 0.1267 -0.78091 0.13017 -0.77935 0.1311 C -0.77605 0.13341 -0.77188 0.13248 -0.76823 0.13318 C -0.76077 0.13642 -0.75591 0.14312 -0.74931 0.14798 C -0.74115 0.15422 -0.73212 0.15838 -0.72379 0.16485 C -0.71546 0.18011 -0.72136 0.17156 -0.70313 0.18589 C -0.69619 0.19121 -0.6908 0.20324 -0.68421 0.20925 C -0.67709 0.21549 -0.66806 0.21803 -0.66198 0.22613 C -0.65105 0.24069 -0.63924 0.24786 -0.62709 0.25988 C -0.62379 0.26312 -0.62066 0.26682 -0.61754 0.27052 C -0.61476 0.27399 -0.6125 0.27815 -0.60955 0.28115 C -0.60348 0.2874 -0.59688 0.29248 -0.59046 0.29803 C -0.58612 0.30196 -0.58299 0.30983 -0.57778 0.31075 C -0.5625 0.31352 -0.57032 0.31214 -0.554 0.31491 C -0.54219 0.31931 -0.53195 0.32624 -0.52066 0.33179 C -0.51494 0.33457 -0.50313 0.33826 -0.50313 0.33826 C -0.5 0.33757 -0.49671 0.3378 -0.49375 0.33618 C -0.49237 0.33549 -0.49184 0.33295 -0.49046 0.33179 C -0.48907 0.33063 -0.48733 0.3304 -0.48577 0.32971 C -0.47778 0.31907 -0.47084 0.31514 -0.46198 0.30659 C -0.45573 0.30058 -0.45018 0.29503 -0.44289 0.29179 C -0.43803 0.28185 -0.44202 0.28809 -0.4349 0.28115 C -0.43056 0.27699 -0.42223 0.26844 -0.42223 0.26844 C -0.41754 0.25549 -0.40799 0.24069 -0.40157 0.22821 C -0.39809 0.21457 -0.39323 0.20416 -0.38733 0.19237 C -0.38525 0.18405 -0.38421 0.17549 -0.38264 0.16694 C -0.38351 0.14913 -0.38369 0.12971 -0.38733 0.11191 C -0.38855 0.10613 -0.39063 0.10081 -0.39202 0.09503 C -0.39254 0.09295 -0.39514 0.08994 -0.39375 0.08878 C -0.39184 0.08717 -0.38941 0.08994 -0.38733 0.09087 C -0.38403 0.09202 -0.37778 0.09503 -0.37778 0.09503 C -0.36563 0.09433 -0.35348 0.0941 -0.34132 0.09295 C -0.33542 0.09225 -0.32987 0.08624 -0.32379 0.08462 C -0.32119 0.08324 -0.31858 0.08185 -0.31598 0.08023 C -0.31424 0.07907 -0.31285 0.07699 -0.31112 0.07607 C -0.30799 0.07422 -0.30157 0.07191 -0.30157 0.07191 " pathEditMode="relative" ptsTypes="fffffffffffffffffffffffffffffffffffffffffffffffffffffffffffffffffffffffffffffffffffffffffffffffffffA">
                                      <p:cBhvr>
                                        <p:cTn id="41" dur="2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 build="p"/>
      <p:bldP spid="47110" grpId="0" build="p"/>
      <p:bldP spid="47111" grpId="0" animBg="1"/>
      <p:bldP spid="47112" grpId="0" animBg="1"/>
      <p:bldP spid="471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Вопросы: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200" smtClean="0"/>
              <a:t>Какие выражения называются числовыми</a:t>
            </a:r>
            <a:r>
              <a:rPr lang="en-US" sz="2200" smtClean="0"/>
              <a:t>?</a:t>
            </a:r>
            <a:endParaRPr lang="ru-RU" sz="2200" smtClean="0"/>
          </a:p>
          <a:p>
            <a:pPr eaLnBrk="1" hangingPunct="1"/>
            <a:r>
              <a:rPr lang="ru-RU" sz="2200" smtClean="0"/>
              <a:t>Какие выражения называются буквенными</a:t>
            </a:r>
            <a:r>
              <a:rPr lang="en-US" sz="2200" smtClean="0"/>
              <a:t>?</a:t>
            </a:r>
            <a:endParaRPr lang="ru-RU" sz="2200" smtClean="0"/>
          </a:p>
          <a:p>
            <a:pPr eaLnBrk="1" hangingPunct="1"/>
            <a:r>
              <a:rPr lang="ru-RU" sz="2200" smtClean="0"/>
              <a:t>Что называют значением числового выражения</a:t>
            </a:r>
            <a:r>
              <a:rPr lang="en-US" sz="2200" smtClean="0"/>
              <a:t> ?</a:t>
            </a:r>
          </a:p>
          <a:p>
            <a:pPr eaLnBrk="1" hangingPunct="1"/>
            <a:r>
              <a:rPr lang="ru-RU" sz="2200" smtClean="0"/>
              <a:t>Что называют значением</a:t>
            </a:r>
            <a:r>
              <a:rPr lang="en-US" sz="2200" smtClean="0"/>
              <a:t> </a:t>
            </a:r>
            <a:r>
              <a:rPr lang="ru-RU" sz="2200" smtClean="0"/>
              <a:t>буквенного выражения</a:t>
            </a:r>
            <a:r>
              <a:rPr lang="en-US" sz="2200" smtClean="0"/>
              <a:t>?</a:t>
            </a:r>
          </a:p>
          <a:p>
            <a:pPr eaLnBrk="1" hangingPunct="1"/>
            <a:r>
              <a:rPr lang="ru-RU" sz="2200" smtClean="0"/>
              <a:t>Сформулируйте правило вычитания суммы из числа.</a:t>
            </a:r>
          </a:p>
          <a:p>
            <a:pPr eaLnBrk="1" hangingPunct="1"/>
            <a:r>
              <a:rPr lang="ru-RU" sz="2200" smtClean="0"/>
              <a:t>Сформулируйте правило вычитания числа из суммы.</a:t>
            </a:r>
          </a:p>
          <a:p>
            <a:pPr eaLnBrk="1" hangingPunct="1"/>
            <a:r>
              <a:rPr lang="ru-RU" sz="2200" smtClean="0"/>
              <a:t>Какие числа называют натуральными</a:t>
            </a:r>
            <a:r>
              <a:rPr lang="en-US" sz="2200" smtClean="0"/>
              <a:t>?</a:t>
            </a:r>
            <a:endParaRPr lang="ru-RU" sz="2200" smtClean="0"/>
          </a:p>
          <a:p>
            <a:pPr eaLnBrk="1" hangingPunct="1"/>
            <a:r>
              <a:rPr lang="ru-RU" sz="2200" smtClean="0"/>
              <a:t>Как называют числа при сложении</a:t>
            </a:r>
            <a:r>
              <a:rPr lang="en-US" sz="2200" smtClean="0"/>
              <a:t>?</a:t>
            </a:r>
          </a:p>
          <a:p>
            <a:pPr eaLnBrk="1" hangingPunct="1"/>
            <a:r>
              <a:rPr lang="ru-RU" sz="2200" smtClean="0"/>
              <a:t>Как называют числа при вычитании</a:t>
            </a:r>
            <a:r>
              <a:rPr lang="en-US" sz="2200" smtClean="0"/>
              <a:t>?</a:t>
            </a:r>
            <a:endParaRPr lang="ru-RU" sz="2200" smtClean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5" dur="5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8" dur="500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4" dur="500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7" dur="500"/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4" grpId="1"/>
      <p:bldP spid="49155" grpId="0" build="p"/>
      <p:bldP spid="49155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Свойства сложения:</a:t>
            </a:r>
          </a:p>
        </p:txBody>
      </p:sp>
      <p:sp>
        <p:nvSpPr>
          <p:cNvPr id="10243" name="Rectangle 4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Переместительное свойство сложения: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/>
              <a:t>    а + б = б + а</a:t>
            </a:r>
          </a:p>
        </p:txBody>
      </p:sp>
      <p:sp>
        <p:nvSpPr>
          <p:cNvPr id="10244" name="Rectangle 5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Сочетательное свойство сложения: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/>
              <a:t> а +(б +с)=(а +б)+с =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b="1" smtClean="0"/>
              <a:t>= а + б + с</a:t>
            </a:r>
          </a:p>
          <a:p>
            <a:pPr eaLnBrk="1" hangingPunct="1">
              <a:buFont typeface="Wingdings" pitchFamily="2" charset="2"/>
              <a:buNone/>
            </a:pPr>
            <a:endParaRPr lang="ru-RU" sz="2400" b="1" smtClean="0"/>
          </a:p>
        </p:txBody>
      </p:sp>
      <p:sp>
        <p:nvSpPr>
          <p:cNvPr id="10245" name="Rectangle 6"/>
          <p:cNvSpPr>
            <a:spLocks noGrp="1" noChangeArrowheads="1"/>
          </p:cNvSpPr>
          <p:nvPr>
            <p:ph sz="half" idx="3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Свойство нуля при сложении: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smtClean="0"/>
              <a:t>  а + 0 = 0 + а = а</a:t>
            </a:r>
          </a:p>
          <a:p>
            <a:pPr eaLnBrk="1" hangingPunct="1"/>
            <a:endParaRPr lang="ru-RU" sz="2800" b="1" smtClean="0"/>
          </a:p>
          <a:p>
            <a:pPr eaLnBrk="1" hangingPunct="1"/>
            <a:endParaRPr lang="ru-RU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50963" y="214313"/>
            <a:ext cx="7793037" cy="1462087"/>
          </a:xfrm>
        </p:spPr>
        <p:txBody>
          <a:bodyPr/>
          <a:lstStyle/>
          <a:p>
            <a:pPr eaLnBrk="1" hangingPunct="1"/>
            <a:r>
              <a:rPr lang="ru-RU" smtClean="0"/>
              <a:t>физкультминутка</a:t>
            </a:r>
          </a:p>
        </p:txBody>
      </p:sp>
      <p:pic>
        <p:nvPicPr>
          <p:cNvPr id="11267" name="Picture 8" descr="3443a60c4cbbbbea155f6f1b32e7445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2060575"/>
            <a:ext cx="5834062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8" name="16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6207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34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5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49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537</TotalTime>
  <Words>510</Words>
  <Application>Microsoft Office PowerPoint</Application>
  <PresentationFormat>Экран (4:3)</PresentationFormat>
  <Paragraphs>91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Tahoma</vt:lpstr>
      <vt:lpstr>Arial</vt:lpstr>
      <vt:lpstr>Wingdings</vt:lpstr>
      <vt:lpstr>Calibri</vt:lpstr>
      <vt:lpstr>Палитра</vt:lpstr>
      <vt:lpstr>Буквенная запись свойств сложения и вычитания. Урок 1.</vt:lpstr>
      <vt:lpstr>Проверка домашнего задания:</vt:lpstr>
      <vt:lpstr>№ 321.</vt:lpstr>
      <vt:lpstr>№ 325.</vt:lpstr>
      <vt:lpstr>Разминка:</vt:lpstr>
      <vt:lpstr>Составить выражение для решения задачи:</vt:lpstr>
      <vt:lpstr>Вопросы:</vt:lpstr>
      <vt:lpstr>Свойства сложения:</vt:lpstr>
      <vt:lpstr>физкультминутка</vt:lpstr>
      <vt:lpstr>Свойства вычитания:</vt:lpstr>
      <vt:lpstr>№ 329</vt:lpstr>
      <vt:lpstr>Задание на урок:</vt:lpstr>
      <vt:lpstr>Задание на дом: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Буквенная запись свойств сложения и вычитания.</dc:title>
  <dc:creator>дом</dc:creator>
  <cp:lastModifiedBy>Фролова</cp:lastModifiedBy>
  <cp:revision>8</cp:revision>
  <dcterms:created xsi:type="dcterms:W3CDTF">2008-10-07T16:28:07Z</dcterms:created>
  <dcterms:modified xsi:type="dcterms:W3CDTF">2013-04-13T11:06:34Z</dcterms:modified>
</cp:coreProperties>
</file>