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2" r:id="rId2"/>
    <p:sldMasterId id="2147483683" r:id="rId3"/>
    <p:sldMasterId id="2147483689" r:id="rId4"/>
    <p:sldMasterId id="2147483691" r:id="rId5"/>
    <p:sldMasterId id="2147483755" r:id="rId6"/>
  </p:sldMasterIdLst>
  <p:sldIdLst>
    <p:sldId id="256" r:id="rId7"/>
    <p:sldId id="257" r:id="rId8"/>
    <p:sldId id="258" r:id="rId9"/>
    <p:sldId id="259" r:id="rId10"/>
    <p:sldId id="260" r:id="rId11"/>
    <p:sldId id="262" r:id="rId12"/>
    <p:sldId id="263" r:id="rId13"/>
    <p:sldId id="261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00"/>
    <a:srgbClr val="FFFF00"/>
    <a:srgbClr val="FF0066"/>
    <a:srgbClr val="C63AB2"/>
    <a:srgbClr val="36A7C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8623C018-7928-4F3D-BB05-1CFE74731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87792-F39C-4A19-A649-810D7DCDF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AAAE3-C3C8-4DAC-A861-D23667B08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4609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10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F7D9-2693-4488-BEEA-EC6442EB2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A2063-CBA0-4239-A9CB-053C74D8AE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C358D-B95B-4CB5-A2BF-16682F458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5657A-D617-48E2-87B1-F162C2DD5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C3A3A-B073-4A93-B8E5-DB9AC6D90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65E84-6264-48FA-B8C3-AD3EBB3CD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0D923-6B23-4708-A840-C129344E4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D297C-4132-4D36-B030-52A062407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B5F7A-91EE-4D4E-B7F6-AEB6622D1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B6AA4-5A36-4762-8199-B18F71150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9D2F3-EAE4-4D00-B6A4-633FB7FE3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D7321-D996-47C6-BD99-EEB7FC042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83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83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E4ED7-6E4F-4454-9D1F-E083E2469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1FF56-E731-4ACF-AB3D-2784F98EB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967A5-E539-4C18-96E3-AA4BE6611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31104-C419-48FA-A770-8F7011989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F18DD-CE95-4239-B0B8-B64B64858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FDF44-B77B-40E9-A948-18DB3F4FD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B8F6E-8C71-4588-8337-3CA018A06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FD17-535E-42ED-96DA-9BCB6B512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3477F-071D-45C8-9C91-E7C7036A0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1C5B1-CEC3-4D73-872B-108BCA427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E5A6D-180B-44E5-9599-A3CDA6295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18C6A-0B31-4982-92EE-FC13F8334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06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06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44E9C-C017-4A0D-8314-F8B973EAF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02E85-BEAA-41D0-8C17-CB3F461B8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A6C8D-2194-4580-AE49-F4F846324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3DAF9-1B8F-439D-B795-AB4AC23C0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BA976-B5B7-4352-89B0-755025A4D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845F0-53B0-4869-A20E-DC9EBF676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8E723-8B06-4BD9-8DDC-DDD8F8198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214D6-C3E5-452E-99F7-14A93E462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BC746-D549-4305-B645-21FBAA98C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67C65-B9C5-4633-9EEE-9EB3F2DA2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33223-8F0D-4A58-8E27-93C4BFC8C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6E45E-65BB-4A02-B06B-90274E554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376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376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02693-6786-4471-9AFE-48A1282D5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66B416-716D-4CC4-9DAC-452836683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AECBE-9AAC-4EB5-A965-9F3943F5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D736E-73C8-400B-8C30-D6D5576C6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95275-1F87-4E75-80C9-DDB0180A7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57137-F950-40A0-B794-4197B49D9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CADAD-42EB-4C5D-9765-BF4BC315B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3B8EE-7719-4ED1-8B38-B6D4A3E9C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D1214-0A86-4DB5-B656-0519E1CDF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27E14-4842-4221-BCA1-58CFE9D21D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AB336-2F23-44EB-8FE2-D85823D42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128EC-1C81-42D3-B343-7163A5A81A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BC525-66A0-45B0-9542-C6EEFCAD9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6D212-3F59-4191-AEF8-B310935D6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DD53C-5B21-48BC-A2EC-6DC2930AE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E7963-C798-4E86-BF80-09F32996F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6062F-561F-43F1-B0D3-950B5D42E1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779FF-0491-4F7A-9F3F-A7AE218D3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36DDB-FE87-4748-93B3-364F5289F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A46D2-C420-48C0-90A4-0DCED32B8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8E815-9E65-44AF-A941-DD6FA4B69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DFD72-F82D-4C38-BD01-341E397A64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5B7CA-8286-467D-B6B5-7462152C5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A5B16-2338-4740-ABD8-90C880885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872C-F547-4BA4-8604-3B2C86173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A3A36-8DC2-48DA-8218-E862E90EE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3B65C-6D0F-4710-BE40-59C0D854C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l"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AC1E617-4A25-4707-AA2A-A4ACCE8AD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2F94F6A1-4E51-416A-B02F-E4E2B5E13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506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506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506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506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506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4506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4506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506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4506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7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73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73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07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73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09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73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3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573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7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73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3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73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3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051BC07-535A-4E13-9DA8-021DB4636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6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696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3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3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3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3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6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96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96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96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B23D7B60-8ECE-4E70-89BF-497AC3B91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96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7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270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0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0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31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271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1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2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272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2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3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3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3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3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3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4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273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3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74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274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74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274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274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4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4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4D6A57F-B18C-4AF8-B5D3-47FBC533A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27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8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FA94DF-E289-463F-BC3B-EAE60A255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37.xml"/><Relationship Id="rId1" Type="http://schemas.openxmlformats.org/officeDocument/2006/relationships/audio" Target="file:///C:\Documents%20and%20Settings\&#1040;&#1076;&#1084;&#1080;&#1085;&#1080;&#1089;&#1090;&#1088;&#1072;&#1090;&#1086;&#1088;\&#1052;&#1086;&#1080;%20&#1076;&#1086;&#1082;&#1091;&#1084;&#1077;&#1085;&#1090;&#1099;\&#1073;&#1091;&#1082;&#1074;&#1077;&#1085;&#1085;&#1072;&#1103;%20&#1079;&#1072;&#1087;&#1080;&#1089;&#1100;%20&#1089;&#1074;&#1086;&#1081;&#1089;&#1090;&#1074;%20&#1089;&#1083;&#1086;&#1078;&#1077;&#1085;&#1080;&#1103;%20&#1080;%20&#1074;&#1099;&#1095;&#1080;&#1090;&#1072;&#1085;&#1080;&#1103;%202\07_Element%20Eighty%20-%20Broken%20Promises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684213" y="0"/>
            <a:ext cx="7772400" cy="1557338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FF0000"/>
                </a:solidFill>
                <a:latin typeface="Courier New" pitchFamily="49" charset="0"/>
              </a:rPr>
              <a:t>Буквенная запись свойств сложения и вычитания.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357313"/>
            <a:ext cx="4968875" cy="52863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63AB2"/>
                </a:solidFill>
              </a:rPr>
              <a:t>Цель урока:</a:t>
            </a:r>
          </a:p>
          <a:p>
            <a:pPr eaLnBrk="1" hangingPunct="1"/>
            <a:r>
              <a:rPr lang="ru-RU" b="1" smtClean="0"/>
              <a:t>Отработать навык записи свойств сложения и вычитания с помощью буквенных выражений.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  <a:cs typeface="Estrangelo Edessa" pitchFamily="66" charset="0"/>
              </a:rPr>
              <a:t>Урок подготовлен учителем математики СОШ № 19 г. Тимашевска</a:t>
            </a:r>
          </a:p>
          <a:p>
            <a:pPr eaLnBrk="1" hangingPunct="1"/>
            <a:r>
              <a:rPr lang="ru-RU" sz="2000" b="1" smtClean="0">
                <a:solidFill>
                  <a:srgbClr val="FF0000"/>
                </a:solidFill>
                <a:cs typeface="Estrangelo Edessa" pitchFamily="66" charset="0"/>
              </a:rPr>
              <a:t>Воеводиной О.А.</a:t>
            </a:r>
          </a:p>
          <a:p>
            <a:pPr eaLnBrk="1" hangingPunct="1"/>
            <a:endParaRPr lang="ru-RU" smtClean="0">
              <a:solidFill>
                <a:srgbClr val="36A7CA"/>
              </a:solidFill>
            </a:endParaRPr>
          </a:p>
        </p:txBody>
      </p:sp>
      <p:pic>
        <p:nvPicPr>
          <p:cNvPr id="2052" name="Picture 4" descr="j03433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773238"/>
            <a:ext cx="35290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336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495800"/>
          </a:xfrm>
        </p:spPr>
        <p:txBody>
          <a:bodyPr/>
          <a:lstStyle/>
          <a:p>
            <a:pPr eaLnBrk="1" hangingPunct="1"/>
            <a:r>
              <a:rPr lang="ru-RU" i="1" smtClean="0"/>
              <a:t>Образец:</a:t>
            </a:r>
          </a:p>
          <a:p>
            <a:pPr eaLnBrk="1" hangingPunct="1"/>
            <a:r>
              <a:rPr lang="ru-RU" i="1" smtClean="0"/>
              <a:t>137-</a:t>
            </a:r>
            <a:r>
              <a:rPr lang="en-US" i="1" smtClean="0"/>
              <a:t>c-27=137-(c+27)=137-(27+c)=</a:t>
            </a:r>
          </a:p>
          <a:p>
            <a:pPr eaLnBrk="1" hangingPunct="1">
              <a:buFontTx/>
              <a:buNone/>
            </a:pPr>
            <a:r>
              <a:rPr lang="en-US" i="1" smtClean="0"/>
              <a:t>   =137-27-c=100-c</a:t>
            </a:r>
          </a:p>
          <a:p>
            <a:pPr algn="ctr" eaLnBrk="1" hangingPunct="1">
              <a:buFontTx/>
              <a:buNone/>
            </a:pPr>
            <a:r>
              <a:rPr lang="ru-RU" i="1" smtClean="0"/>
              <a:t>Решение:</a:t>
            </a:r>
            <a:endParaRPr lang="en-US" i="1" smtClean="0"/>
          </a:p>
          <a:p>
            <a:pPr eaLnBrk="1" hangingPunct="1"/>
            <a:r>
              <a:rPr lang="en-US" smtClean="0"/>
              <a:t>a) 168-(x+47)=168-(47-x)=168-47-x=121-x</a:t>
            </a:r>
          </a:p>
          <a:p>
            <a:pPr eaLnBrk="1" hangingPunct="1"/>
            <a:r>
              <a:rPr lang="ru-RU" smtClean="0"/>
              <a:t>б) 384-</a:t>
            </a:r>
            <a:r>
              <a:rPr lang="en-US" smtClean="0"/>
              <a:t>m-137=384-(m+137)=384-(137+m)</a:t>
            </a:r>
          </a:p>
          <a:p>
            <a:pPr eaLnBrk="1" hangingPunct="1">
              <a:buFontTx/>
              <a:buNone/>
            </a:pPr>
            <a:r>
              <a:rPr lang="en-US" smtClean="0"/>
              <a:t>    =384-137-m=247-m</a:t>
            </a:r>
            <a:endParaRPr lang="ru-RU" smtClean="0"/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3419475" y="3933825"/>
            <a:ext cx="1944688" cy="5746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1258888" y="5084763"/>
            <a:ext cx="1944687" cy="5746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6156325" y="4437063"/>
            <a:ext cx="1944688" cy="5746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5" name="Oval 7"/>
          <p:cNvSpPr>
            <a:spLocks noChangeArrowheads="1"/>
          </p:cNvSpPr>
          <p:nvPr/>
        </p:nvSpPr>
        <p:spPr bwMode="auto">
          <a:xfrm>
            <a:off x="3203575" y="5157788"/>
            <a:ext cx="2376488" cy="4318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6" name="Oval 8"/>
          <p:cNvSpPr>
            <a:spLocks noChangeArrowheads="1"/>
          </p:cNvSpPr>
          <p:nvPr/>
        </p:nvSpPr>
        <p:spPr bwMode="auto">
          <a:xfrm>
            <a:off x="3492500" y="4581525"/>
            <a:ext cx="2376488" cy="431800"/>
          </a:xfrm>
          <a:prstGeom prst="ellipse">
            <a:avLst/>
          </a:prstGeom>
          <a:solidFill>
            <a:srgbClr val="C63AB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7" name="Oval 9"/>
          <p:cNvSpPr>
            <a:spLocks noChangeArrowheads="1"/>
          </p:cNvSpPr>
          <p:nvPr/>
        </p:nvSpPr>
        <p:spPr bwMode="auto">
          <a:xfrm>
            <a:off x="5219700" y="3933825"/>
            <a:ext cx="2376488" cy="431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338" name="AutoShape 10"/>
          <p:cNvSpPr>
            <a:spLocks noChangeArrowheads="1"/>
          </p:cNvSpPr>
          <p:nvPr/>
        </p:nvSpPr>
        <p:spPr bwMode="auto">
          <a:xfrm>
            <a:off x="7308850" y="4005263"/>
            <a:ext cx="1295400" cy="431800"/>
          </a:xfrm>
          <a:custGeom>
            <a:avLst/>
            <a:gdLst>
              <a:gd name="T0" fmla="*/ 39059789 w 21600"/>
              <a:gd name="T1" fmla="*/ 873995 h 21600"/>
              <a:gd name="T2" fmla="*/ 10531062 w 21600"/>
              <a:gd name="T3" fmla="*/ 4316001 h 21600"/>
              <a:gd name="T4" fmla="*/ 39059789 w 21600"/>
              <a:gd name="T5" fmla="*/ 8632001 h 21600"/>
              <a:gd name="T6" fmla="*/ 67156960 w 21600"/>
              <a:gd name="T7" fmla="*/ 431600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66474E-6 C 0.0125 -0.06521 0.025 -0.13064 0.08403 -0.1459 C 0.14306 -0.16139 0.29618 -0.077 0.35382 -0.09319 C 0.41146 -0.10937 0.44913 -0.18821 0.43004 -0.24324 C 0.41094 -0.29827 0.27136 -0.39307 0.23958 -0.4229 " pathEditMode="relative" ptsTypes="aaaaA">
                                      <p:cBhvr>
                                        <p:cTn id="6" dur="20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763E-6 C -0.08038 -0.07167 -0.16024 -0.14312 -0.23021 -0.16069 C -0.3 -0.17826 -0.34496 -0.10612 -0.4191 -0.10589 C -0.49323 -0.10566 -0.6441 -0.1015 -0.67448 -0.15861 C -0.70486 -0.21572 -0.61389 -0.4 -0.60156 -0.44832 " pathEditMode="relative" ptsTypes="aaaaA">
                                      <p:cBhvr>
                                        <p:cTn id="10" dur="20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5549E-6 C 0.01649 0.00694 0.02014 0.03561 0.03333 0.04879 C 0.0408 0.05619 0.04948 0.06081 0.05729 0.06775 C 0.06961 0.07862 0.0802 0.09364 0.09375 0.10151 C 0.12135 0.11723 0.15 0.12879 0.17777 0.14382 C 0.18229 0.14613 0.18611 0.15006 0.19062 0.15237 C 0.21389 0.16393 0.2408 0.16856 0.26354 0.18197 C 0.27777 0.19029 0.29201 0.19422 0.30642 0.20093 C 0.3276 0.21087 0.30347 0.2037 0.32708 0.21364 C 0.36493 0.2296 0.30781 0.197 0.37152 0.23052 C 0.38107 0.23561 0.39184 0.24162 0.40173 0.24532 C 0.41007 0.24833 0.42708 0.25364 0.42708 0.25364 C 0.4467 0.2696 0.47014 0.27584 0.49218 0.28324 C 0.49861 0.28532 0.50468 0.28971 0.51111 0.2918 C 0.51961 0.29457 0.5283 0.29434 0.53663 0.29804 C 0.52673 0.27862 0.5217 0.27469 0.5033 0.27075 C 0.48906 0.25943 0.47656 0.25272 0.46041 0.2474 C 0.45833 0.24324 0.45486 0.23954 0.45399 0.23469 C 0.45347 0.23191 0.4533 0.2289 0.45243 0.22636 C 0.44982 0.21943 0.44583 0.21364 0.44288 0.20717 C 0.43958 0.18544 0.42812 0.16671 0.41441 0.15445 C 0.40729 0.16047 0.40694 0.16463 0.40173 0.15445 C 0.40955 0.14682 0.42152 0.13457 0.43177 0.13318 C 0.4408 0.13203 0.44982 0.13318 0.45885 0.13318 " pathEditMode="relative" ptsTypes="fffffffffffffffffffffffA">
                                      <p:cBhvr>
                                        <p:cTn id="20" dur="2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 animBg="1"/>
      <p:bldP spid="99333" grpId="0" animBg="1"/>
      <p:bldP spid="99334" grpId="0" animBg="1"/>
      <p:bldP spid="99335" grpId="0" animBg="1"/>
      <p:bldP spid="99336" grpId="0" animBg="1"/>
      <p:bldP spid="99337" grpId="0" animBg="1"/>
      <p:bldP spid="993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i="1" smtClean="0"/>
              <a:t>Домашнее задание: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№ 349</a:t>
            </a:r>
          </a:p>
          <a:p>
            <a:pPr eaLnBrk="1" hangingPunct="1"/>
            <a:r>
              <a:rPr lang="ru-RU" sz="3600" smtClean="0"/>
              <a:t>№ 355</a:t>
            </a:r>
          </a:p>
          <a:p>
            <a:pPr eaLnBrk="1" hangingPunct="1"/>
            <a:r>
              <a:rPr lang="ru-RU" sz="3600" smtClean="0"/>
              <a:t>№ 351</a:t>
            </a:r>
          </a:p>
          <a:p>
            <a:pPr eaLnBrk="1" hangingPunct="1"/>
            <a:r>
              <a:rPr lang="ru-RU" sz="3600" smtClean="0"/>
              <a:t>П.9</a:t>
            </a: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341438"/>
            <a:ext cx="41052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8638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smtClean="0"/>
              <a:t>Спасибо за урок !</a:t>
            </a:r>
          </a:p>
        </p:txBody>
      </p:sp>
      <p:pic>
        <p:nvPicPr>
          <p:cNvPr id="23555" name="Picture 5" descr="photo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492375"/>
            <a:ext cx="4392612" cy="3529013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  <a:headEnd/>
            <a:tailEnd/>
          </a:ln>
        </p:spPr>
      </p:pic>
      <p:pic>
        <p:nvPicPr>
          <p:cNvPr id="23556" name="Picture 11" descr="j00786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708275"/>
            <a:ext cx="182245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>
          <a:xfrm>
            <a:off x="900113" y="188913"/>
            <a:ext cx="7924800" cy="1143000"/>
          </a:xfrm>
        </p:spPr>
        <p:txBody>
          <a:bodyPr/>
          <a:lstStyle/>
          <a:p>
            <a:pPr eaLnBrk="1" hangingPunct="1"/>
            <a:r>
              <a:rPr lang="ru-RU" smtClean="0"/>
              <a:t>Проверка домашнего задания:</a:t>
            </a:r>
          </a:p>
        </p:txBody>
      </p:sp>
      <p:sp>
        <p:nvSpPr>
          <p:cNvPr id="1331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6551612" cy="5400675"/>
          </a:xfrm>
        </p:spPr>
        <p:txBody>
          <a:bodyPr/>
          <a:lstStyle/>
          <a:p>
            <a:pPr eaLnBrk="1" hangingPunct="1"/>
            <a:r>
              <a:rPr lang="ru-RU" smtClean="0"/>
              <a:t>№ 334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  </a:t>
            </a:r>
            <a:r>
              <a:rPr lang="ru-RU" smtClean="0">
                <a:solidFill>
                  <a:schemeClr val="bg1"/>
                </a:solidFill>
              </a:rPr>
              <a:t>решение: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б) </a:t>
            </a:r>
            <a:r>
              <a:rPr lang="en-US" smtClean="0"/>
              <a:t>n</a:t>
            </a:r>
            <a:r>
              <a:rPr lang="ru-RU" smtClean="0"/>
              <a:t>+49+151=</a:t>
            </a:r>
            <a:r>
              <a:rPr lang="en-US" smtClean="0"/>
              <a:t>n</a:t>
            </a:r>
            <a:r>
              <a:rPr lang="ru-RU" smtClean="0"/>
              <a:t>+(49+151)=</a:t>
            </a:r>
            <a:r>
              <a:rPr lang="en-US" smtClean="0"/>
              <a:t>n+200</a:t>
            </a: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если </a:t>
            </a:r>
            <a:r>
              <a:rPr lang="en-US" smtClean="0"/>
              <a:t>n</a:t>
            </a:r>
            <a:r>
              <a:rPr lang="ru-RU" smtClean="0"/>
              <a:t>=63, то </a:t>
            </a:r>
            <a:r>
              <a:rPr lang="en-US" smtClean="0"/>
              <a:t>n</a:t>
            </a:r>
            <a:r>
              <a:rPr lang="ru-RU" smtClean="0"/>
              <a:t>+200=63+200=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=263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в) 228+</a:t>
            </a:r>
            <a:r>
              <a:rPr lang="en-US" smtClean="0"/>
              <a:t>k</a:t>
            </a:r>
            <a:r>
              <a:rPr lang="ru-RU" smtClean="0"/>
              <a:t>+272=</a:t>
            </a:r>
            <a:r>
              <a:rPr lang="en-US" smtClean="0"/>
              <a:t>k</a:t>
            </a:r>
            <a:r>
              <a:rPr lang="ru-RU" smtClean="0"/>
              <a:t>+</a:t>
            </a:r>
            <a:r>
              <a:rPr lang="en-US" smtClean="0"/>
              <a:t>(228+272)=k+500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если </a:t>
            </a:r>
            <a:r>
              <a:rPr lang="en-US" smtClean="0"/>
              <a:t>k=48</a:t>
            </a:r>
            <a:r>
              <a:rPr lang="ru-RU" smtClean="0"/>
              <a:t>, то </a:t>
            </a:r>
            <a:r>
              <a:rPr lang="en-US" smtClean="0"/>
              <a:t>k+500=48+500=548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г) 349+</a:t>
            </a:r>
            <a:r>
              <a:rPr lang="en-US" smtClean="0"/>
              <a:t>p+461=p+(349+461)=p+810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если </a:t>
            </a:r>
            <a:r>
              <a:rPr lang="en-US" smtClean="0"/>
              <a:t>p</a:t>
            </a:r>
            <a:r>
              <a:rPr lang="ru-RU" smtClean="0"/>
              <a:t>=115, то </a:t>
            </a:r>
            <a:r>
              <a:rPr lang="en-US" smtClean="0"/>
              <a:t>p+810=115+810=925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Ответ: 263, 548, 925.</a:t>
            </a:r>
          </a:p>
        </p:txBody>
      </p:sp>
      <p:pic>
        <p:nvPicPr>
          <p:cNvPr id="6154" name="Picture 10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4437063"/>
            <a:ext cx="2068513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611188"/>
            <a:ext cx="7924800" cy="777875"/>
          </a:xfrm>
        </p:spPr>
        <p:txBody>
          <a:bodyPr/>
          <a:lstStyle/>
          <a:p>
            <a:pPr algn="ctr" eaLnBrk="1" hangingPunct="1"/>
            <a:r>
              <a:rPr lang="ru-RU" sz="4000" smtClean="0"/>
              <a:t/>
            </a:r>
            <a:br>
              <a:rPr lang="ru-RU" sz="4000" smtClean="0"/>
            </a:br>
            <a:r>
              <a:rPr lang="ru-RU" sz="3200" b="1" smtClean="0"/>
              <a:t>№ 340</a:t>
            </a:r>
            <a:r>
              <a:rPr lang="ru-RU" sz="3200" smtClean="0"/>
              <a:t>.</a:t>
            </a: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9672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1 день - 23 детали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2 день - на </a:t>
            </a:r>
            <a:r>
              <a:rPr lang="en-US" smtClean="0"/>
              <a:t>b </a:t>
            </a:r>
            <a:r>
              <a:rPr lang="ru-RU" smtClean="0"/>
              <a:t>деталей больше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3 день на 4 детали меньше</a:t>
            </a:r>
            <a:endParaRPr lang="en-US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Решение.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</a:t>
            </a:r>
            <a:r>
              <a:rPr lang="ru-RU" sz="2400" smtClean="0"/>
              <a:t>1). (23+</a:t>
            </a:r>
            <a:r>
              <a:rPr lang="en-US" sz="2400" smtClean="0"/>
              <a:t>b</a:t>
            </a:r>
            <a:r>
              <a:rPr lang="ru-RU" sz="2400" smtClean="0"/>
              <a:t>)(детали)-изготовил токарь во второй день.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2). 23-4=19(деталей)- изготовил токарь в третий день.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3). 23+(23-</a:t>
            </a:r>
            <a:r>
              <a:rPr lang="en-US" sz="2400" smtClean="0"/>
              <a:t>b</a:t>
            </a:r>
            <a:r>
              <a:rPr lang="ru-RU" sz="2400" smtClean="0"/>
              <a:t> )+19(деталей) - изготовил токарь в три дня.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Если </a:t>
            </a:r>
            <a:r>
              <a:rPr lang="en-US" sz="2400" smtClean="0"/>
              <a:t>b</a:t>
            </a:r>
            <a:r>
              <a:rPr lang="ru-RU" sz="2400" smtClean="0"/>
              <a:t>=7, то 23+(23-7)+19=23+16+19=58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Если </a:t>
            </a:r>
            <a:r>
              <a:rPr lang="en-US" sz="2400" smtClean="0"/>
              <a:t>b</a:t>
            </a:r>
            <a:r>
              <a:rPr lang="ru-RU" sz="2400" smtClean="0"/>
              <a:t>=9, то 23+(23-9)+19=23+14+19=56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Ответ:23+(23-</a:t>
            </a:r>
            <a:r>
              <a:rPr lang="en-US" sz="2400" smtClean="0"/>
              <a:t>b</a:t>
            </a:r>
            <a:r>
              <a:rPr lang="ru-RU" sz="2400" smtClean="0"/>
              <a:t>)+19, 58,56.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6516688" y="24209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V="1">
            <a:off x="6948488" y="1700213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H="1">
            <a:off x="4859338" y="1773238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6227763" y="3068638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V="1">
            <a:off x="7451725" y="177323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>
            <a:off x="7092950" y="1773238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AutoShape 10"/>
          <p:cNvSpPr>
            <a:spLocks/>
          </p:cNvSpPr>
          <p:nvPr/>
        </p:nvSpPr>
        <p:spPr bwMode="auto">
          <a:xfrm>
            <a:off x="7596188" y="1628775"/>
            <a:ext cx="936625" cy="1655763"/>
          </a:xfrm>
          <a:prstGeom prst="rightBrace">
            <a:avLst>
              <a:gd name="adj1" fmla="val 1473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8604250" y="2133600"/>
            <a:ext cx="3603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4800"/>
              <a:t>?</a:t>
            </a:r>
            <a:endParaRPr lang="ru-RU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№ 354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5472113" cy="4500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smtClean="0"/>
              <a:t>1032 : (5472 : 19 : 12)</a:t>
            </a:r>
          </a:p>
          <a:p>
            <a:pPr algn="ctr" eaLnBrk="1" hangingPunct="1">
              <a:buFontTx/>
              <a:buNone/>
            </a:pPr>
            <a:r>
              <a:rPr lang="ru-RU" b="1" smtClean="0"/>
              <a:t>Решение .</a:t>
            </a:r>
          </a:p>
          <a:p>
            <a:pPr eaLnBrk="1" hangingPunct="1">
              <a:buFontTx/>
              <a:buNone/>
            </a:pPr>
            <a:r>
              <a:rPr lang="ru-RU" b="1" smtClean="0"/>
              <a:t>1.) 5472 : 19= 288;</a:t>
            </a:r>
          </a:p>
          <a:p>
            <a:pPr eaLnBrk="1" hangingPunct="1">
              <a:buFontTx/>
              <a:buNone/>
            </a:pPr>
            <a:r>
              <a:rPr lang="ru-RU" b="1" smtClean="0"/>
              <a:t>2.) 288 : 12= 24;</a:t>
            </a:r>
          </a:p>
          <a:p>
            <a:pPr eaLnBrk="1" hangingPunct="1">
              <a:buFontTx/>
              <a:buNone/>
            </a:pPr>
            <a:r>
              <a:rPr lang="ru-RU" b="1" smtClean="0"/>
              <a:t>3.) 1032 : 24= 43.</a:t>
            </a:r>
          </a:p>
          <a:p>
            <a:pPr eaLnBrk="1" hangingPunct="1">
              <a:buFontTx/>
              <a:buNone/>
            </a:pPr>
            <a:r>
              <a:rPr lang="ru-RU" b="1" smtClean="0"/>
              <a:t>Ответ: 43.</a:t>
            </a:r>
          </a:p>
          <a:p>
            <a:pPr eaLnBrk="1" hangingPunct="1">
              <a:buFontTx/>
              <a:buNone/>
            </a:pPr>
            <a:endParaRPr lang="ru-RU" b="1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627313" y="90805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348038" y="908050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187450" y="90805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FF0066"/>
                </a:solidFill>
              </a:rPr>
              <a:t>3</a:t>
            </a:r>
          </a:p>
        </p:txBody>
      </p:sp>
      <p:pic>
        <p:nvPicPr>
          <p:cNvPr id="12297" name="Picture 9" descr="j02167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2060575"/>
            <a:ext cx="34083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/>
              <a:t>Устные упражнения</a:t>
            </a:r>
            <a:endParaRPr lang="ru-RU" smtClean="0"/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844675"/>
            <a:ext cx="3168650" cy="3886200"/>
          </a:xfrm>
        </p:spPr>
        <p:txBody>
          <a:bodyPr/>
          <a:lstStyle/>
          <a:p>
            <a:pPr eaLnBrk="1" hangingPunct="1"/>
            <a:r>
              <a:rPr lang="ru-RU" b="1" smtClean="0"/>
              <a:t>Упростить :</a:t>
            </a:r>
          </a:p>
          <a:p>
            <a:pPr eaLnBrk="1" hangingPunct="1"/>
            <a:r>
              <a:rPr lang="ru-RU" b="1" smtClean="0"/>
              <a:t>168</a:t>
            </a:r>
            <a:r>
              <a:rPr lang="en-US" b="1" smtClean="0"/>
              <a:t> </a:t>
            </a:r>
            <a:r>
              <a:rPr lang="ru-RU" b="1" smtClean="0"/>
              <a:t>+</a:t>
            </a:r>
            <a:r>
              <a:rPr lang="en-US" b="1" smtClean="0"/>
              <a:t> x + 32</a:t>
            </a:r>
          </a:p>
          <a:p>
            <a:pPr eaLnBrk="1" hangingPunct="1"/>
            <a:r>
              <a:rPr lang="en-US" b="1" smtClean="0"/>
              <a:t>28 + n - 27</a:t>
            </a:r>
          </a:p>
          <a:p>
            <a:pPr eaLnBrk="1" hangingPunct="1"/>
            <a:r>
              <a:rPr lang="en-US" b="1" smtClean="0"/>
              <a:t>x – 45 - 27</a:t>
            </a:r>
          </a:p>
          <a:p>
            <a:pPr eaLnBrk="1" hangingPunct="1"/>
            <a:r>
              <a:rPr lang="en-US" b="1" smtClean="0"/>
              <a:t>48 – a + 35</a:t>
            </a:r>
            <a:endParaRPr lang="ru-RU" b="1" smtClean="0"/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635375" y="1989138"/>
            <a:ext cx="3816350" cy="3886200"/>
          </a:xfrm>
        </p:spPr>
        <p:txBody>
          <a:bodyPr/>
          <a:lstStyle/>
          <a:p>
            <a:pPr eaLnBrk="1" hangingPunct="1"/>
            <a:r>
              <a:rPr lang="ru-RU" b="1" smtClean="0"/>
              <a:t>Назвать слагаемые:</a:t>
            </a:r>
          </a:p>
          <a:p>
            <a:pPr eaLnBrk="1" hangingPunct="1"/>
            <a:r>
              <a:rPr lang="ru-RU" b="1" smtClean="0"/>
              <a:t>2х+34=128</a:t>
            </a:r>
          </a:p>
          <a:p>
            <a:pPr eaLnBrk="1" hangingPunct="1"/>
            <a:r>
              <a:rPr lang="ru-RU" b="1" smtClean="0"/>
              <a:t>(х-123)+33=45</a:t>
            </a:r>
          </a:p>
          <a:p>
            <a:pPr eaLnBrk="1" hangingPunct="1"/>
            <a:r>
              <a:rPr lang="ru-RU" b="1" smtClean="0"/>
              <a:t>49+(120-у)=60</a:t>
            </a:r>
          </a:p>
        </p:txBody>
      </p:sp>
      <p:pic>
        <p:nvPicPr>
          <p:cNvPr id="19463" name="Picture 7" descr="j028364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2565400"/>
            <a:ext cx="18002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Вопросы для повторения:</a:t>
            </a:r>
          </a:p>
        </p:txBody>
      </p:sp>
      <p:pic>
        <p:nvPicPr>
          <p:cNvPr id="65544" name="Picture 8" descr="j0343345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625" y="1773238"/>
            <a:ext cx="3384550" cy="3311525"/>
          </a:xfrm>
          <a:noFill/>
        </p:spPr>
      </p:pic>
      <p:sp>
        <p:nvSpPr>
          <p:cNvPr id="17412" name="Rectangle 9"/>
          <p:cNvSpPr>
            <a:spLocks noChangeArrowheads="1"/>
          </p:cNvSpPr>
          <p:nvPr/>
        </p:nvSpPr>
        <p:spPr bwMode="auto">
          <a:xfrm>
            <a:off x="395288" y="1773238"/>
            <a:ext cx="45720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buFontTx/>
              <a:buAutoNum type="arabicPeriod"/>
            </a:pPr>
            <a:r>
              <a:rPr lang="ru-RU" sz="2000"/>
              <a:t>Какие выражения называются числовыми</a:t>
            </a:r>
            <a:r>
              <a:rPr lang="en-US" sz="2000"/>
              <a:t>?</a:t>
            </a:r>
            <a:endParaRPr lang="ru-RU" sz="2000"/>
          </a:p>
          <a:p>
            <a:pPr marL="342900" indent="-342900" algn="l">
              <a:buFontTx/>
              <a:buAutoNum type="arabicPeriod"/>
            </a:pPr>
            <a:r>
              <a:rPr lang="ru-RU" sz="2000"/>
              <a:t>Какие выражения называются буквенными</a:t>
            </a:r>
            <a:r>
              <a:rPr lang="en-US" sz="2000"/>
              <a:t>?</a:t>
            </a:r>
            <a:endParaRPr lang="ru-RU" sz="2000"/>
          </a:p>
          <a:p>
            <a:pPr marL="342900" indent="-342900" algn="l">
              <a:buFontTx/>
              <a:buAutoNum type="arabicPeriod"/>
            </a:pPr>
            <a:r>
              <a:rPr lang="ru-RU" sz="2000"/>
              <a:t>Что называют значением числового выражения</a:t>
            </a:r>
            <a:r>
              <a:rPr lang="en-US" sz="2000"/>
              <a:t> ?</a:t>
            </a:r>
          </a:p>
          <a:p>
            <a:pPr marL="342900" indent="-342900" algn="l">
              <a:buFontTx/>
              <a:buAutoNum type="arabicPeriod"/>
            </a:pPr>
            <a:r>
              <a:rPr lang="ru-RU" sz="2000"/>
              <a:t>Сформулируйте правило вычитания суммы из числа.</a:t>
            </a:r>
          </a:p>
          <a:p>
            <a:pPr marL="342900" indent="-342900" algn="l">
              <a:buFontTx/>
              <a:buAutoNum type="arabicPeriod"/>
            </a:pPr>
            <a:r>
              <a:rPr lang="ru-RU" sz="2000"/>
              <a:t>Сформулируйте правило вычитания числа из суммы.</a:t>
            </a:r>
          </a:p>
          <a:p>
            <a:pPr marL="342900" indent="-342900" algn="l">
              <a:buFontTx/>
              <a:buAutoNum type="arabicPeriod"/>
            </a:pPr>
            <a:r>
              <a:rPr lang="ru-RU" sz="2000"/>
              <a:t>Какие числа называют натуральными</a:t>
            </a:r>
            <a:r>
              <a:rPr lang="en-US" sz="2000"/>
              <a:t>?</a:t>
            </a:r>
            <a:endParaRPr lang="ru-RU" sz="2000"/>
          </a:p>
          <a:p>
            <a:pPr marL="342900" indent="-342900" algn="l">
              <a:buFontTx/>
              <a:buAutoNum type="arabicPeriod"/>
            </a:pPr>
            <a:r>
              <a:rPr lang="ru-RU" sz="2000"/>
              <a:t>Как называют числа при сложении</a:t>
            </a:r>
            <a:r>
              <a:rPr lang="en-US" sz="2000"/>
              <a:t>?</a:t>
            </a:r>
          </a:p>
          <a:p>
            <a:pPr marL="342900" indent="-342900" algn="l">
              <a:buFontTx/>
              <a:buAutoNum type="arabicPeriod"/>
            </a:pPr>
            <a:r>
              <a:rPr lang="ru-RU" sz="2000"/>
              <a:t>Как называют числа при вычитании</a:t>
            </a:r>
            <a:r>
              <a:rPr lang="en-US" sz="2000"/>
              <a:t>?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 333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8974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Образец:</a:t>
            </a:r>
            <a:endParaRPr lang="ru-RU" i="1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56+</a:t>
            </a:r>
            <a:r>
              <a:rPr lang="en-US" i="1" smtClean="0"/>
              <a:t>x+14=x+(56+14)=x+70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Решение: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а) </a:t>
            </a:r>
            <a:r>
              <a:rPr lang="en-US" smtClean="0"/>
              <a:t>23+49+m=m+(23+49)=m+72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б</a:t>
            </a:r>
            <a:r>
              <a:rPr lang="en-US" smtClean="0"/>
              <a:t>) 38+n+27=n+(38+27)=n+65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в) </a:t>
            </a:r>
            <a:r>
              <a:rPr lang="en-US" smtClean="0"/>
              <a:t>x+54+27=x+(54+27)=x+81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г) 176+</a:t>
            </a:r>
            <a:r>
              <a:rPr lang="en-US" smtClean="0"/>
              <a:t>y+24=y+(176+24)=y+200</a:t>
            </a:r>
            <a:endParaRPr lang="ru-RU" smtClean="0"/>
          </a:p>
        </p:txBody>
      </p:sp>
      <p:sp>
        <p:nvSpPr>
          <p:cNvPr id="86021" name="AutoShape 5"/>
          <p:cNvSpPr>
            <a:spLocks noChangeArrowheads="1"/>
          </p:cNvSpPr>
          <p:nvPr/>
        </p:nvSpPr>
        <p:spPr bwMode="auto">
          <a:xfrm>
            <a:off x="3419475" y="2708275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66"/>
              </a:solidFill>
            </a:endParaRPr>
          </a:p>
        </p:txBody>
      </p:sp>
      <p:sp>
        <p:nvSpPr>
          <p:cNvPr id="86022" name="AutoShape 6"/>
          <p:cNvSpPr>
            <a:spLocks noChangeArrowheads="1"/>
          </p:cNvSpPr>
          <p:nvPr/>
        </p:nvSpPr>
        <p:spPr bwMode="auto">
          <a:xfrm>
            <a:off x="3203575" y="4581525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C63AB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3" name="AutoShape 7"/>
          <p:cNvSpPr>
            <a:spLocks noChangeArrowheads="1"/>
          </p:cNvSpPr>
          <p:nvPr/>
        </p:nvSpPr>
        <p:spPr bwMode="auto">
          <a:xfrm>
            <a:off x="3348038" y="3573463"/>
            <a:ext cx="576262" cy="574675"/>
          </a:xfrm>
          <a:prstGeom prst="smileyFace">
            <a:avLst>
              <a:gd name="adj" fmla="val 4653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4" name="AutoShape 8"/>
          <p:cNvSpPr>
            <a:spLocks noChangeArrowheads="1"/>
          </p:cNvSpPr>
          <p:nvPr/>
        </p:nvSpPr>
        <p:spPr bwMode="auto">
          <a:xfrm>
            <a:off x="3492500" y="5589588"/>
            <a:ext cx="576263" cy="5746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6" name="AutoShape 10"/>
          <p:cNvSpPr>
            <a:spLocks noChangeArrowheads="1"/>
          </p:cNvSpPr>
          <p:nvPr/>
        </p:nvSpPr>
        <p:spPr bwMode="auto">
          <a:xfrm>
            <a:off x="3924300" y="2420938"/>
            <a:ext cx="1727200" cy="1079500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7" name="AutoShape 11"/>
          <p:cNvSpPr>
            <a:spLocks noChangeArrowheads="1"/>
          </p:cNvSpPr>
          <p:nvPr/>
        </p:nvSpPr>
        <p:spPr bwMode="auto">
          <a:xfrm>
            <a:off x="4140200" y="5157788"/>
            <a:ext cx="1727200" cy="1150937"/>
          </a:xfrm>
          <a:prstGeom prst="irregularSeal1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8" name="AutoShape 12"/>
          <p:cNvSpPr>
            <a:spLocks noChangeArrowheads="1"/>
          </p:cNvSpPr>
          <p:nvPr/>
        </p:nvSpPr>
        <p:spPr bwMode="auto">
          <a:xfrm>
            <a:off x="3779838" y="3429000"/>
            <a:ext cx="1727200" cy="1079500"/>
          </a:xfrm>
          <a:prstGeom prst="irregularSeal1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29" name="AutoShape 13"/>
          <p:cNvSpPr>
            <a:spLocks noChangeArrowheads="1"/>
          </p:cNvSpPr>
          <p:nvPr/>
        </p:nvSpPr>
        <p:spPr bwMode="auto">
          <a:xfrm>
            <a:off x="3779838" y="4292600"/>
            <a:ext cx="1727200" cy="1152525"/>
          </a:xfrm>
          <a:prstGeom prst="irregularSeal1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5940425" y="2636838"/>
            <a:ext cx="1439863" cy="54927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5724525" y="3644900"/>
            <a:ext cx="1439863" cy="549275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6084888" y="5516563"/>
            <a:ext cx="1439862" cy="54927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033" name="Rectangle 17"/>
          <p:cNvSpPr>
            <a:spLocks noChangeArrowheads="1"/>
          </p:cNvSpPr>
          <p:nvPr/>
        </p:nvSpPr>
        <p:spPr bwMode="auto">
          <a:xfrm>
            <a:off x="5651500" y="4581525"/>
            <a:ext cx="1439863" cy="549275"/>
          </a:xfrm>
          <a:prstGeom prst="rect">
            <a:avLst/>
          </a:prstGeom>
          <a:solidFill>
            <a:srgbClr val="C63A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12" dur="20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6" dur="20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63006E-6 C 0.0026 -0.01387 0.0059 -0.0356 0.01267 -0.0467 C 0.01563 -0.05155 0.02552 -0.05502 0.02552 -0.05502 C 0.03021 -0.05941 0.03438 -0.0615 0.03976 -0.06381 C 0.06806 -0.06011 0.09427 -0.05202 0.12222 -0.04878 C 0.12865 -0.04901 0.17309 -0.05803 0.19045 -0.04878 C 0.20399 -0.05479 0.1967 -0.0534 0.21267 -0.05086 C 0.22448 -0.05248 0.23455 -0.05479 0.24601 -0.0571 C 0.25781 -0.06774 0.27066 -0.06936 0.2842 -0.07398 C 0.29445 -0.07745 0.30955 -0.08462 0.3191 -0.09109 C 0.32865 -0.11028 0.32951 -0.1334 0.3349 -0.15444 C 0.33854 -0.16924 0.34375 -0.18173 0.34601 -0.19699 C 0.34549 -0.20439 0.34566 -0.21225 0.34445 -0.21988 C 0.3441 -0.22265 0.34219 -0.22404 0.34132 -0.22635 C 0.33698 -0.23676 0.3316 -0.24369 0.32552 -0.25178 C 0.32379 -0.25387 0.32101 -0.25433 0.3191 -0.25595 C 0.31493 -0.26034 0.31215 -0.26658 0.30799 -0.27074 C 0.29722 -0.28115 0.28559 -0.29063 0.27465 -0.30034 C 0.26458 -0.30936 0.24931 -0.32624 0.2382 -0.32994 C 0.22691 -0.33988 0.21823 -0.34126 0.20642 -0.34913 C 0.19601 -0.3556 0.20625 -0.35028 0.19844 -0.35745 C 0.19445 -0.36115 0.18958 -0.36369 0.18576 -0.36809 C 0.18142 -0.37248 0.17865 -0.37941 0.17465 -0.38473 C 0.16528 -0.41063 0.15139 -0.43213 0.13333 -0.44855 C 0.1283 -0.45849 0.12379 -0.46242 0.11597 -0.46959 C 0.11406 -0.47098 0.11302 -0.47421 0.11111 -0.47606 C 0.10677 -0.47976 0.10156 -0.48138 0.09688 -0.48415 C 0.09115 -0.49595 0.08038 -0.49548 0.07309 -0.50543 C 0.06632 -0.51444 0.07344 -0.50913 0.06667 -0.51583 C 0.05295 -0.5297 0.03576 -0.54427 0.0191 -0.54982 C 0.00868 -0.55352 -0.00226 -0.55375 -0.01267 -0.55814 C -0.14896 -0.55167 -0.06493 -0.56369 -0.10781 -0.54751 C -0.1993 -0.54866 -0.26059 -0.55051 -0.34288 -0.55398 C -0.38299 -0.55283 -0.425 -0.55629 -0.4651 -0.5519 C -0.47795 -0.54843 -0.47604 -0.54728 -0.47778 -0.52855 C -0.47726 -0.51791 -0.4776 -0.50728 -0.47621 -0.49687 C -0.47517 -0.48878 -0.46528 -0.48901 -0.46024 -0.48415 C -0.43628 -0.46126 -0.41302 -0.44092 -0.38403 -0.43144 C -0.37049 -0.42265 -0.34809 -0.40994 -0.33333 -0.40624 C -0.31962 -0.4104 -0.30347 -0.41757 -0.29375 -0.43144 C -0.28993 -0.44624 -0.28976 -0.45849 -0.29375 -0.47375 C -0.29653 -0.49548 -0.30312 -0.50959 -0.30781 -0.53063 C -0.3118 -0.54866 -0.31302 -0.55976 -0.32066 -0.57502 C -0.3276 -0.58866 -0.33906 -0.59051 -0.34913 -0.59629 C -0.36076 -0.60277 -0.37153 -0.61202 -0.38403 -0.61525 C -0.3934 -0.62335 -0.40816 -0.62959 -0.41892 -0.63213 C -0.46059 -0.63028 -0.45486 -0.63421 -0.47934 -0.62381 C -0.49236 -0.6104 -0.50955 -0.60762 -0.52535 -0.60254 C -0.53316 -0.58681 -0.5224 -0.60624 -0.5349 -0.5919 C -0.53819 -0.58843 -0.53993 -0.58311 -0.54288 -0.57941 C -0.54844 -0.55629 -0.53976 -0.59051 -0.54757 -0.5667 C -0.54896 -0.56254 -0.55069 -0.55398 -0.55069 -0.55398 C -0.54878 -0.48785 -0.55555 -0.4645 -0.54115 -0.41872 C -0.53785 -0.39537 -0.53976 -0.40462 -0.53646 -0.39121 C -0.53993 -0.37248 -0.54045 -0.35329 -0.53819 -0.3341 C -0.5375 -0.32832 -0.53594 -0.32277 -0.5349 -0.31745 C -0.53403 -0.31236 -0.52847 -0.30473 -0.52847 -0.30473 C -0.5243 -0.28785 -0.52934 -0.26843 -0.53646 -0.25387 C -0.53871 -0.24184 -0.54271 -0.23606 -0.54757 -0.22635 C -0.55486 -0.19676 -0.54618 -0.1845 -0.53958 -0.15861 C -0.53351 -0.13502 -0.52639 -0.11236 -0.52083 -0.08878 C -0.52361 -0.06543 -0.52639 -0.06265 -0.53646 -0.04439 C -0.54149 -0.0245 -0.53993 -0.03629 -0.53819 -0.00855 C -0.53854 0.00486 -0.53819 0.01827 -0.53958 0.03168 C -0.53976 0.03376 -0.54201 0.03423 -0.54288 0.03585 C -0.54687 0.04417 -0.54983 0.05758 -0.55226 0.06729 C -0.55121 0.09457 -0.55347 0.11353 -0.54288 0.13504 C -0.53993 0.14914 -0.53646 0.15654 -0.53003 0.16902 C -0.52899 0.17111 -0.52691 0.17504 -0.52691 0.17504 C -0.52639 0.17781 -0.52639 0.18128 -0.52535 0.18382 C -0.52361 0.18845 -0.5191 0.19631 -0.5191 0.19631 C -0.5184 0.19839 -0.51823 0.2007 -0.51736 0.20278 C -0.51615 0.20509 -0.51354 0.20648 -0.51267 0.20926 C -0.51076 0.21504 -0.51111 0.22174 -0.50955 0.22822 C -0.51007 0.23677 -0.5099 0.24509 -0.51111 0.25365 C -0.51302 0.26752 -0.5243 0.28648 -0.52691 0.30012 C -0.52882 0.31006 -0.52899 0.31908 -0.53333 0.32764 C -0.53524 0.33527 -0.53611 0.34174 -0.53958 0.34868 C -0.54201 0.35862 -0.54167 0.35353 -0.53958 0.36764 C -0.53611 0.39099 -0.51805 0.38637 -0.50312 0.38868 C -0.49271 0.39816 -0.47986 0.40001 -0.46823 0.40579 C -0.46076 0.40949 -0.45382 0.41388 -0.44601 0.41642 C -0.43594 0.41457 -0.42552 0.41411 -0.4158 0.40995 C -0.40555 0.40047 -0.3941 0.40324 -0.38264 0.40787 C -0.36458 0.41457 -0.34878 0.42382 -0.33177 0.4333 C -0.32517 0.43677 -0.31944 0.44139 -0.31267 0.44394 C -0.3092 0.45758 -0.31111 0.4481 -0.31111 0.47353 " pathEditMode="relative" ptsTypes="ffffffffffffffffffffffffffffffffffffffffffffffffffffffffffffffffffffffffffffffffffffffA">
                                      <p:cBhvr>
                                        <p:cTn id="25" dur="20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2.94798E-6 L -0.28333 -2.94798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5503 L -2.5E-6 -0.3879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6.01156E-6 C -0.01146 0.01041 -0.00712 0.02429 -0.00799 0.0444 C -0.00504 0.05827 -0.00556 0.0777 -0.00156 0.08879 C 0.00069 0.09504 0.00521 0.10151 0.00798 0.10798 C 0.01059 0.114 0.01146 0.12116 0.01423 0.12694 C 0.01823 0.13527 0.02847 0.14382 0.03489 0.14798 C 0.04392 0.16047 0.03437 0.14914 0.04757 0.15862 C 0.0566 0.16509 0.06076 0.16903 0.07135 0.17134 C 0.09184 0.18197 0.11285 0.1903 0.13333 0.20093 C 0.14566 0.19816 0.14184 0.19816 0.15069 0.1903 C 0.15399 0.16232 0.16562 0.13804 0.16979 0.11007 C 0.16788 0.05296 0.18038 0.05989 0.15712 0.06359 C 0.15191 0.06452 0.14653 0.06498 0.14132 0.06567 C 0.13698 0.06937 0.13559 0.06937 0.13333 0.07608 C 0.13194 0.08024 0.13021 0.08879 0.13021 0.08879 C 0.13559 0.11076 0.16771 0.1177 0.1809 0.12278 C 0.20434 0.1318 0.22569 0.14706 0.24739 0.1607 C 0.25868 0.16764 0.27083 0.17041 0.28246 0.1755 C 0.29045 0.18382 0.2875 0.18197 0.29826 0.18613 C 0.3026 0.18775 0.31111 0.1903 0.31111 0.1903 C 0.31719 0.18822 0.31962 0.18452 0.32535 0.18197 C 0.32795 0.1785 0.33246 0.17619 0.33333 0.17134 C 0.33385 0.16856 0.33385 0.16533 0.33489 0.16278 C 0.3375 0.15677 0.34253 0.15238 0.34444 0.1459 C 0.34757 0.1355 0.34948 0.12463 0.35243 0.11423 C 0.35156 0.10845 0.35226 0.10151 0.34913 0.09735 C 0.3467 0.09411 0.33507 0.08995 0.33333 0.08879 C 0.31614 0.07862 0.33958 0.08949 0.32378 0.08255 C 0.31875 0.08371 0.30972 0.0844 0.30955 0.08879 C 0.30851 0.10613 0.31614 0.13365 0.32535 0.1459 C 0.32951 0.15723 0.33437 0.15677 0.34132 0.16486 C 0.34479 0.16903 0.35104 0.17966 0.35555 0.18197 C 0.36371 0.18613 0.37274 0.18613 0.3809 0.1903 C 0.3941 0.197 0.40712 0.20001 0.42066 0.20509 C 0.42882 0.2081 0.43628 0.21296 0.44444 0.21573 C 0.44705 0.21504 0.45087 0.21642 0.45243 0.21365 C 0.45469 0.20972 0.45295 0.20371 0.45399 0.19885 C 0.45503 0.19423 0.45712 0.1903 0.45868 0.18613 C 0.46302 0.16255 0.47239 0.14798 0.48246 0.12694 C 0.49965 0.09111 0.51979 0.05874 0.53489 0.02128 C 0.54305 0.00116 0.55191 -0.01595 0.55712 -0.03791 C 0.55937 -0.04762 0.56354 -0.06751 0.56354 -0.06751 C 0.56267 -0.11051 0.57135 -0.14288 0.55555 -0.17548 C 0.55399 -0.18358 0.55382 -0.19329 0.55069 -0.20069 C 0.54757 -0.20785 0.5434 -0.21849 0.53802 -0.22404 C 0.53142 -0.23097 0.53038 -0.22774 0.52378 -0.24092 C 0.52274 -0.243 0.52205 -0.24531 0.52066 -0.24716 C 0.51736 -0.25155 0.51371 -0.25548 0.50955 -0.2578 C 0.50555 -0.26011 0.49687 -0.26196 0.49687 -0.26196 C 0.49097 -0.26589 0.48559 -0.26774 0.47934 -0.27051 C 0.46927 -0.26612 0.45903 -0.26404 0.44913 -0.25988 C 0.38507 -0.26103 0.36441 -0.24647 0.32222 -0.26843 C 0.27483 -0.26658 0.25104 -0.26242 0.20312 -0.26427 C 0.20156 -0.26496 0.2 -0.26589 0.19844 -0.26635 C 0.19531 -0.26728 0.19201 -0.26704 0.18889 -0.26843 C 0.18698 -0.26913 0.18576 -0.27144 0.18403 -0.27259 C 0.1816 -0.27421 0.17517 -0.27606 0.17292 -0.27676 C 0.1658 -0.2867 0.17344 -0.27791 0.15555 -0.28323 C 0.1533 -0.28392 0.15139 -0.28647 0.14913 -0.28739 C 0.14601 -0.28855 0.14271 -0.28878 0.13958 -0.28947 C 0.13298 -0.29248 0.1191 -0.29595 0.1191 -0.29595 C 0.10746 -0.30612 0.09913 -0.30704 0.08576 -0.31282 C 0.07239 -0.3186 0.06094 -0.32808 0.04757 -0.33387 C 0.04201 -0.34543 0.04583 -0.33849 0.03489 -0.35306 C 0.03333 -0.35514 0.03021 -0.3593 0.03021 -0.3593 C 0.02778 -0.36808 0.02396 -0.37387 0.0191 -0.38034 C 0.01597 -0.39537 0.00608 -0.4067 -0.00156 -0.41849 C -0.00833 -0.42889 -0.02396 -0.46288 -0.02708 -0.4756 C -0.03281 -0.49849 -0.02813 -0.48577 -0.03177 -0.50728 C -0.0349 -0.52577 -0.03455 -0.51467 -0.03976 -0.53271 C -0.04427 -0.5482 -0.04497 -0.56554 -0.04931 -0.58126 C -0.05087 -0.58681 -0.05208 -0.59259 -0.05399 -0.59814 C -0.05521 -0.60184 -0.05747 -0.60508 -0.05868 -0.60878 C -0.06511 -0.62889 -0.06424 -0.65225 -0.07153 -0.67213 C -0.08281 -0.70265 -0.08976 -0.73595 -0.1 -0.76739 C -0.10174 -0.77294 -0.10538 -0.7771 -0.10799 -0.78219 C -0.1184 -0.803 -0.12847 -0.82404 -0.1382 -0.84554 C -0.15278 -0.87745 -0.13976 -0.8393 -0.15243 -0.87097 C -0.16059 -0.89086 -0.16545 -0.91676 -0.17153 -0.93849 C -0.17222 -0.91907 -0.17552 -0.8934 -0.17309 -0.87306 C -0.17257 -0.84624 -0.17431 -0.81918 -0.17153 -0.79259 C -0.17049 -0.78381 -0.15052 -0.7778 -0.14601 -0.77571 C -0.13611 -0.77109 -0.125 -0.76832 -0.11597 -0.76092 C -0.11077 -0.75676 -0.10677 -0.75028 -0.10156 -0.74612 C -0.06875 -0.71953 -0.09722 -0.74658 -0.07934 -0.72924 C -0.07066 -0.71259 -0.07604 -0.71444 -0.06667 -0.71444 " pathEditMode="relative" ptsTypes="fffffffffffffffffffffffffffffffffffffffffffffffffffffffffffffffffffffffffffffffffffffA">
                                      <p:cBhvr>
                                        <p:cTn id="47" dur="20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51445E-7 C -0.08663 0.05688 -0.17309 0.11376 -0.22222 0.12463 C -0.27135 0.1355 -0.25538 0.07076 -0.29531 0.06544 C -0.33524 0.06012 -0.42292 0.14081 -0.46198 0.09295 C -0.50104 0.04509 -0.51562 -0.08855 -0.53021 -0.22196 " pathEditMode="relative" ptsTypes="aaaaA">
                                      <p:cBhvr>
                                        <p:cTn id="51" dur="2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  <p:bldP spid="86022" grpId="0" animBg="1"/>
      <p:bldP spid="86023" grpId="0" animBg="1"/>
      <p:bldP spid="86024" grpId="0" animBg="1"/>
      <p:bldP spid="86026" grpId="0" animBg="1"/>
      <p:bldP spid="86027" grpId="0" animBg="1"/>
      <p:bldP spid="86028" grpId="0" animBg="1"/>
      <p:bldP spid="86029" grpId="0" animBg="1"/>
      <p:bldP spid="86030" grpId="0" animBg="1"/>
      <p:bldP spid="86031" grpId="0" animBg="1"/>
      <p:bldP spid="86032" grpId="0" animBg="1"/>
      <p:bldP spid="860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Физкультминутка </a:t>
            </a:r>
          </a:p>
        </p:txBody>
      </p:sp>
      <p:pic>
        <p:nvPicPr>
          <p:cNvPr id="60423" name="Picture 7" descr="j0232134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989138"/>
            <a:ext cx="2730500" cy="4319587"/>
          </a:xfrm>
          <a:noFill/>
        </p:spPr>
      </p:pic>
      <p:pic>
        <p:nvPicPr>
          <p:cNvPr id="60424" name="Picture 8" descr="j0178112"/>
          <p:cNvPicPr>
            <a:picLocks noChangeAspect="1" noChangeArrowheads="1" noCro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4663" y="1773238"/>
            <a:ext cx="4319587" cy="4319587"/>
          </a:xfrm>
          <a:noFill/>
        </p:spPr>
      </p:pic>
      <p:pic>
        <p:nvPicPr>
          <p:cNvPr id="60430" name="07_Element Eighty - Broken Promises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6482" fill="hold"/>
                                        <p:tgtEl>
                                          <p:spTgt spid="604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3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462088"/>
          </a:xfrm>
        </p:spPr>
        <p:txBody>
          <a:bodyPr/>
          <a:lstStyle/>
          <a:p>
            <a:pPr eaLnBrk="1" hangingPunct="1"/>
            <a:r>
              <a:rPr lang="ru-RU" smtClean="0"/>
              <a:t>№</a:t>
            </a:r>
            <a:r>
              <a:rPr lang="en-US" smtClean="0"/>
              <a:t> 336</a:t>
            </a:r>
            <a:endParaRPr lang="ru-RU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i="1" smtClean="0"/>
              <a:t>Образец:</a:t>
            </a:r>
          </a:p>
          <a:p>
            <a:pPr eaLnBrk="1" hangingPunct="1"/>
            <a:r>
              <a:rPr lang="ru-RU" i="1" smtClean="0"/>
              <a:t>28-(15+с)=28-15-с=13-с</a:t>
            </a:r>
          </a:p>
          <a:p>
            <a:pPr eaLnBrk="1" hangingPunct="1"/>
            <a:r>
              <a:rPr lang="ru-RU" i="1" smtClean="0"/>
              <a:t>а-64-26=а-(64+26) = а-90</a:t>
            </a:r>
          </a:p>
          <a:p>
            <a:pPr algn="ctr" eaLnBrk="1" hangingPunct="1">
              <a:buFontTx/>
              <a:buNone/>
            </a:pPr>
            <a:r>
              <a:rPr lang="ru-RU" smtClean="0"/>
              <a:t>Решение:</a:t>
            </a:r>
          </a:p>
          <a:p>
            <a:pPr eaLnBrk="1" hangingPunct="1"/>
            <a:r>
              <a:rPr lang="ru-RU" smtClean="0"/>
              <a:t>а) 35-(18+</a:t>
            </a:r>
            <a:r>
              <a:rPr lang="en-US" smtClean="0"/>
              <a:t>y)=35-18-y=17-y</a:t>
            </a:r>
          </a:p>
          <a:p>
            <a:pPr eaLnBrk="1" hangingPunct="1"/>
            <a:r>
              <a:rPr lang="ru-RU" smtClean="0"/>
              <a:t>б) </a:t>
            </a:r>
            <a:r>
              <a:rPr lang="en-US" smtClean="0"/>
              <a:t>m-128-472=m-(128+472)=</a:t>
            </a:r>
          </a:p>
          <a:p>
            <a:pPr eaLnBrk="1" hangingPunct="1">
              <a:buFontTx/>
              <a:buNone/>
            </a:pPr>
            <a:r>
              <a:rPr lang="en-US" smtClean="0"/>
              <a:t>     =m-600</a:t>
            </a:r>
            <a:endParaRPr lang="ru-RU" smtClean="0"/>
          </a:p>
        </p:txBody>
      </p:sp>
      <p:sp>
        <p:nvSpPr>
          <p:cNvPr id="92164" name="AutoShape 4"/>
          <p:cNvSpPr>
            <a:spLocks noChangeArrowheads="1"/>
          </p:cNvSpPr>
          <p:nvPr/>
        </p:nvSpPr>
        <p:spPr bwMode="auto">
          <a:xfrm>
            <a:off x="3995738" y="4437063"/>
            <a:ext cx="649287" cy="504825"/>
          </a:xfrm>
          <a:custGeom>
            <a:avLst/>
            <a:gdLst>
              <a:gd name="T0" fmla="*/ 9812861 w 21600"/>
              <a:gd name="T1" fmla="*/ 1194612 h 21600"/>
              <a:gd name="T2" fmla="*/ 2645664 w 21600"/>
              <a:gd name="T3" fmla="*/ 5899277 h 21600"/>
              <a:gd name="T4" fmla="*/ 9812861 w 21600"/>
              <a:gd name="T5" fmla="*/ 11798530 h 21600"/>
              <a:gd name="T6" fmla="*/ 16871634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5" name="AutoShape 5"/>
          <p:cNvSpPr>
            <a:spLocks noChangeArrowheads="1"/>
          </p:cNvSpPr>
          <p:nvPr/>
        </p:nvSpPr>
        <p:spPr bwMode="auto">
          <a:xfrm>
            <a:off x="5795963" y="4365625"/>
            <a:ext cx="649287" cy="504825"/>
          </a:xfrm>
          <a:custGeom>
            <a:avLst/>
            <a:gdLst>
              <a:gd name="T0" fmla="*/ 9812861 w 21600"/>
              <a:gd name="T1" fmla="*/ 1194612 h 21600"/>
              <a:gd name="T2" fmla="*/ 2645664 w 21600"/>
              <a:gd name="T3" fmla="*/ 5899277 h 21600"/>
              <a:gd name="T4" fmla="*/ 9812861 w 21600"/>
              <a:gd name="T5" fmla="*/ 11798530 h 21600"/>
              <a:gd name="T6" fmla="*/ 16871634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6" name="AutoShape 6"/>
          <p:cNvSpPr>
            <a:spLocks noChangeArrowheads="1"/>
          </p:cNvSpPr>
          <p:nvPr/>
        </p:nvSpPr>
        <p:spPr bwMode="auto">
          <a:xfrm>
            <a:off x="1619250" y="5661025"/>
            <a:ext cx="649288" cy="504825"/>
          </a:xfrm>
          <a:custGeom>
            <a:avLst/>
            <a:gdLst>
              <a:gd name="T0" fmla="*/ 9812906 w 21600"/>
              <a:gd name="T1" fmla="*/ 1194612 h 21600"/>
              <a:gd name="T2" fmla="*/ 2645698 w 21600"/>
              <a:gd name="T3" fmla="*/ 5899277 h 21600"/>
              <a:gd name="T4" fmla="*/ 9812906 w 21600"/>
              <a:gd name="T5" fmla="*/ 11798530 h 21600"/>
              <a:gd name="T6" fmla="*/ 16871660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7" name="AutoShape 7"/>
          <p:cNvSpPr>
            <a:spLocks noChangeArrowheads="1"/>
          </p:cNvSpPr>
          <p:nvPr/>
        </p:nvSpPr>
        <p:spPr bwMode="auto">
          <a:xfrm>
            <a:off x="6156325" y="5013325"/>
            <a:ext cx="649288" cy="504825"/>
          </a:xfrm>
          <a:custGeom>
            <a:avLst/>
            <a:gdLst>
              <a:gd name="T0" fmla="*/ 9812906 w 21600"/>
              <a:gd name="T1" fmla="*/ 1194612 h 21600"/>
              <a:gd name="T2" fmla="*/ 2645698 w 21600"/>
              <a:gd name="T3" fmla="*/ 5899277 h 21600"/>
              <a:gd name="T4" fmla="*/ 9812906 w 21600"/>
              <a:gd name="T5" fmla="*/ 11798530 h 21600"/>
              <a:gd name="T6" fmla="*/ 16871660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8" name="AutoShape 8"/>
          <p:cNvSpPr>
            <a:spLocks noChangeArrowheads="1"/>
          </p:cNvSpPr>
          <p:nvPr/>
        </p:nvSpPr>
        <p:spPr bwMode="auto">
          <a:xfrm>
            <a:off x="4211638" y="5084763"/>
            <a:ext cx="649287" cy="504825"/>
          </a:xfrm>
          <a:custGeom>
            <a:avLst/>
            <a:gdLst>
              <a:gd name="T0" fmla="*/ 9812861 w 21600"/>
              <a:gd name="T1" fmla="*/ 1194612 h 21600"/>
              <a:gd name="T2" fmla="*/ 2645664 w 21600"/>
              <a:gd name="T3" fmla="*/ 5899277 h 21600"/>
              <a:gd name="T4" fmla="*/ 9812861 w 21600"/>
              <a:gd name="T5" fmla="*/ 11798530 h 21600"/>
              <a:gd name="T6" fmla="*/ 16871634 w 21600"/>
              <a:gd name="T7" fmla="*/ 58992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69" name="AutoShape 9"/>
          <p:cNvSpPr>
            <a:spLocks noChangeArrowheads="1"/>
          </p:cNvSpPr>
          <p:nvPr/>
        </p:nvSpPr>
        <p:spPr bwMode="auto">
          <a:xfrm>
            <a:off x="4716463" y="4221163"/>
            <a:ext cx="647700" cy="720725"/>
          </a:xfrm>
          <a:prstGeom prst="sun">
            <a:avLst>
              <a:gd name="adj" fmla="val 2500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70" name="AutoShape 10"/>
          <p:cNvSpPr>
            <a:spLocks noChangeArrowheads="1"/>
          </p:cNvSpPr>
          <p:nvPr/>
        </p:nvSpPr>
        <p:spPr bwMode="auto">
          <a:xfrm>
            <a:off x="5076825" y="4868863"/>
            <a:ext cx="647700" cy="720725"/>
          </a:xfrm>
          <a:prstGeom prst="sun">
            <a:avLst>
              <a:gd name="adj" fmla="val 2500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71" name="AutoShape 11"/>
          <p:cNvSpPr>
            <a:spLocks noChangeArrowheads="1"/>
          </p:cNvSpPr>
          <p:nvPr/>
        </p:nvSpPr>
        <p:spPr bwMode="auto">
          <a:xfrm>
            <a:off x="2268538" y="5445125"/>
            <a:ext cx="647700" cy="720725"/>
          </a:xfrm>
          <a:prstGeom prst="sun">
            <a:avLst>
              <a:gd name="adj" fmla="val 2500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172" name="AutoShape 12"/>
          <p:cNvSpPr>
            <a:spLocks noChangeArrowheads="1"/>
          </p:cNvSpPr>
          <p:nvPr/>
        </p:nvSpPr>
        <p:spPr bwMode="auto">
          <a:xfrm>
            <a:off x="6372225" y="4292600"/>
            <a:ext cx="647700" cy="720725"/>
          </a:xfrm>
          <a:prstGeom prst="sun">
            <a:avLst>
              <a:gd name="adj" fmla="val 2500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6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8" dur="20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0" dur="2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2" dur="2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6" dur="2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8" dur="2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0" dur="2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2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4" dur="20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nimBg="1"/>
      <p:bldP spid="92165" grpId="0" animBg="1"/>
      <p:bldP spid="92166" grpId="0" animBg="1"/>
      <p:bldP spid="92167" grpId="0" animBg="1"/>
      <p:bldP spid="92168" grpId="0" animBg="1"/>
      <p:bldP spid="92169" grpId="0" animBg="1"/>
      <p:bldP spid="92170" grpId="0" animBg="1"/>
      <p:bldP spid="92171" grpId="0" animBg="1"/>
      <p:bldP spid="92172" grpId="0" animBg="1"/>
    </p:bld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460</Words>
  <Application>Microsoft Office PowerPoint</Application>
  <PresentationFormat>Экран (4:3)</PresentationFormat>
  <Paragraphs>91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27" baseType="lpstr">
      <vt:lpstr>Arial</vt:lpstr>
      <vt:lpstr>Wingdings</vt:lpstr>
      <vt:lpstr>Calibri</vt:lpstr>
      <vt:lpstr>Tahoma</vt:lpstr>
      <vt:lpstr>Verdana</vt:lpstr>
      <vt:lpstr>Arial Black</vt:lpstr>
      <vt:lpstr>Times New Roman</vt:lpstr>
      <vt:lpstr>Courier New</vt:lpstr>
      <vt:lpstr>Estrangelo Edessa</vt:lpstr>
      <vt:lpstr>Капсулы</vt:lpstr>
      <vt:lpstr>Пиксел</vt:lpstr>
      <vt:lpstr>Вершина горы</vt:lpstr>
      <vt:lpstr>Занавес</vt:lpstr>
      <vt:lpstr>Глобус</vt:lpstr>
      <vt:lpstr>Тема Office</vt:lpstr>
      <vt:lpstr>Буквенная запись свойств сложения и вычитания.</vt:lpstr>
      <vt:lpstr>Проверка домашнего задания:</vt:lpstr>
      <vt:lpstr> № 340. </vt:lpstr>
      <vt:lpstr>№ 354 </vt:lpstr>
      <vt:lpstr>Устные упражнения</vt:lpstr>
      <vt:lpstr>Вопросы для повторения:</vt:lpstr>
      <vt:lpstr>№ 333</vt:lpstr>
      <vt:lpstr>Физкультминутка </vt:lpstr>
      <vt:lpstr>№ 336</vt:lpstr>
      <vt:lpstr>№ 336</vt:lpstr>
      <vt:lpstr>Домашнее задание:</vt:lpstr>
      <vt:lpstr>Спасибо за урок !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Буквенная запись свойств сложения и вычитания.</dc:title>
  <dc:creator>дом</dc:creator>
  <cp:lastModifiedBy>Фролова</cp:lastModifiedBy>
  <cp:revision>11</cp:revision>
  <dcterms:created xsi:type="dcterms:W3CDTF">2008-10-08T17:31:36Z</dcterms:created>
  <dcterms:modified xsi:type="dcterms:W3CDTF">2013-04-13T11:06:48Z</dcterms:modified>
</cp:coreProperties>
</file>