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1D467DA-E94C-436B-B974-26ADC449CAC6}" type="datetimeFigureOut">
              <a:rPr lang="ru-RU" smtClean="0"/>
              <a:pPr/>
              <a:t>09.06.2009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CCDECA3-B954-4647-86AF-B01496DAB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67DA-E94C-436B-B974-26ADC449CAC6}" type="datetimeFigureOut">
              <a:rPr lang="ru-RU" smtClean="0"/>
              <a:pPr/>
              <a:t>09.06.2009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ECA3-B954-4647-86AF-B01496DAB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67DA-E94C-436B-B974-26ADC449CAC6}" type="datetimeFigureOut">
              <a:rPr lang="ru-RU" smtClean="0"/>
              <a:pPr/>
              <a:t>09.06.2009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ECA3-B954-4647-86AF-B01496DAB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1D467DA-E94C-436B-B974-26ADC449CAC6}" type="datetimeFigureOut">
              <a:rPr lang="ru-RU" smtClean="0"/>
              <a:pPr/>
              <a:t>09.06.2009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CCDECA3-B954-4647-86AF-B01496DAB1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1D467DA-E94C-436B-B974-26ADC449CAC6}" type="datetimeFigureOut">
              <a:rPr lang="ru-RU" smtClean="0"/>
              <a:pPr/>
              <a:t>09.06.2009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CCDECA3-B954-4647-86AF-B01496DAB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67DA-E94C-436B-B974-26ADC449CAC6}" type="datetimeFigureOut">
              <a:rPr lang="ru-RU" smtClean="0"/>
              <a:pPr/>
              <a:t>09.06.2009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ECA3-B954-4647-86AF-B01496DAB1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67DA-E94C-436B-B974-26ADC449CAC6}" type="datetimeFigureOut">
              <a:rPr lang="ru-RU" smtClean="0"/>
              <a:pPr/>
              <a:t>09.06.2009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ECA3-B954-4647-86AF-B01496DAB1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1D467DA-E94C-436B-B974-26ADC449CAC6}" type="datetimeFigureOut">
              <a:rPr lang="ru-RU" smtClean="0"/>
              <a:pPr/>
              <a:t>09.06.2009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CCDECA3-B954-4647-86AF-B01496DAB1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67DA-E94C-436B-B974-26ADC449CAC6}" type="datetimeFigureOut">
              <a:rPr lang="ru-RU" smtClean="0"/>
              <a:pPr/>
              <a:t>09.06.2009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DECA3-B954-4647-86AF-B01496DAB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1D467DA-E94C-436B-B974-26ADC449CAC6}" type="datetimeFigureOut">
              <a:rPr lang="ru-RU" smtClean="0"/>
              <a:pPr/>
              <a:t>09.06.2009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CCDECA3-B954-4647-86AF-B01496DAB1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1D467DA-E94C-436B-B974-26ADC449CAC6}" type="datetimeFigureOut">
              <a:rPr lang="ru-RU" smtClean="0"/>
              <a:pPr/>
              <a:t>09.06.2009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CCDECA3-B954-4647-86AF-B01496DAB1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1D467DA-E94C-436B-B974-26ADC449CAC6}" type="datetimeFigureOut">
              <a:rPr lang="ru-RU" smtClean="0"/>
              <a:pPr/>
              <a:t>09.06.2009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CCDECA3-B954-4647-86AF-B01496DAB1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89;&#1077;&#1084;&#1100;&#1103;.0C7BC09E9D72428\&#1052;&#1086;&#1080;%20&#1076;&#1086;&#1082;&#1091;&#1084;&#1077;&#1085;&#1090;&#1099;\&#1084;&#1072;&#1084;&#1072;\5%20&#1082;&#1083;&#1072;&#1089;&#1089;\&#1087;&#1072;&#1088;&#1072;&#1083;&#1083;&#1077;&#1083;&#1077;&#1087;&#1080;&#1087;&#1077;&#1076;\-%20Akcent_-_Jokero.mp3" TargetMode="Externa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42852"/>
            <a:ext cx="6172200" cy="189436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Объём прямоугольного параллелепипеда.</a:t>
            </a:r>
            <a:endParaRPr lang="ru-RU" sz="36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3357562"/>
            <a:ext cx="6172200" cy="292895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 урока: </a:t>
            </a:r>
            <a:r>
              <a:rPr lang="ru-RU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ввести понятие объёма, вывести формулу для нахождения объёма прямоугольного параллелепипеда и куба</a:t>
            </a:r>
            <a:r>
              <a:rPr lang="ru-RU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dirty="0" smtClean="0"/>
              <a:t> </a:t>
            </a: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Урок </a:t>
            </a:r>
            <a:r>
              <a:rPr lang="ru-RU" dirty="0" smtClean="0"/>
              <a:t>разработан учителем математики СОШ № 19</a:t>
            </a:r>
          </a:p>
          <a:p>
            <a:pPr>
              <a:defRPr/>
            </a:pPr>
            <a:r>
              <a:rPr lang="ru-RU" dirty="0" smtClean="0"/>
              <a:t>г.Тимашевска Воеводиной О.А.</a:t>
            </a:r>
          </a:p>
          <a:p>
            <a:endParaRPr lang="ru-RU" spc="50" dirty="0" smtClean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Выразите: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В квадратных метрах:</a:t>
            </a:r>
          </a:p>
          <a:p>
            <a:r>
              <a:rPr lang="ru-RU" b="1" dirty="0" smtClean="0"/>
              <a:t>6 га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56 а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2 км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ru-RU" b="1" dirty="0" smtClean="0"/>
              <a:t>6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7 га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22 км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65 га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9 а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6 км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b="1" dirty="0" smtClean="0"/>
              <a:t>В квадратных миллиметрах:</a:t>
            </a:r>
          </a:p>
          <a:p>
            <a:r>
              <a:rPr lang="ru-RU" b="1" dirty="0" smtClean="0"/>
              <a:t>6 см</a:t>
            </a:r>
            <a:r>
              <a:rPr lang="ru-RU" b="1" baseline="30000" dirty="0" smtClean="0"/>
              <a:t>2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3 дм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5 см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15 мм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4 дм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8 мм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b="1" baseline="30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285728"/>
            <a:ext cx="2186904" cy="2000264"/>
          </a:xfrm>
          <a:prstGeom prst="rect">
            <a:avLst/>
          </a:prstGeom>
          <a:noFill/>
        </p:spPr>
      </p:pic>
      <p:pic>
        <p:nvPicPr>
          <p:cNvPr id="7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071942"/>
            <a:ext cx="2653138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r>
              <a:rPr lang="ru-RU" b="1" dirty="0" smtClean="0"/>
              <a:t>№ 770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endParaRPr lang="ru-RU" baseline="-250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70248" y="500042"/>
            <a:ext cx="3657600" cy="5672158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Решение:</a:t>
            </a:r>
          </a:p>
          <a:p>
            <a:r>
              <a:rPr lang="ru-RU" b="1" dirty="0" smtClean="0"/>
              <a:t>1) 6 </a:t>
            </a:r>
            <a:r>
              <a:rPr lang="ru-RU" b="1" baseline="30000" dirty="0" smtClean="0"/>
              <a:t>.</a:t>
            </a:r>
            <a:r>
              <a:rPr lang="ru-RU" b="1" dirty="0" smtClean="0"/>
              <a:t> 5 = 30 (см</a:t>
            </a:r>
            <a:r>
              <a:rPr lang="ru-RU" b="1" baseline="30000" dirty="0" smtClean="0"/>
              <a:t>2</a:t>
            </a:r>
            <a:r>
              <a:rPr lang="ru-RU" b="1" dirty="0" smtClean="0"/>
              <a:t>)-площадь </a:t>
            </a:r>
            <a:r>
              <a:rPr lang="en-US" b="1" dirty="0" smtClean="0"/>
              <a:t>S</a:t>
            </a:r>
            <a:r>
              <a:rPr lang="en-US" b="1" baseline="-25000" dirty="0" smtClean="0"/>
              <a:t>1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2)  6 </a:t>
            </a:r>
            <a:r>
              <a:rPr lang="ru-RU" b="1" baseline="30000" dirty="0" smtClean="0"/>
              <a:t>.</a:t>
            </a:r>
            <a:r>
              <a:rPr lang="ru-RU" b="1" dirty="0" smtClean="0"/>
              <a:t> 3 = 18 (см</a:t>
            </a:r>
            <a:r>
              <a:rPr lang="ru-RU" b="1" baseline="30000" dirty="0" smtClean="0"/>
              <a:t>2</a:t>
            </a:r>
            <a:r>
              <a:rPr lang="ru-RU" b="1" dirty="0" smtClean="0"/>
              <a:t>)- площадь </a:t>
            </a:r>
            <a:r>
              <a:rPr lang="en-US" b="1" dirty="0" smtClean="0"/>
              <a:t>S</a:t>
            </a:r>
            <a:r>
              <a:rPr lang="ru-RU" b="1" baseline="-25000" dirty="0" smtClean="0"/>
              <a:t>3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3) 5 </a:t>
            </a:r>
            <a:r>
              <a:rPr lang="ru-RU" b="1" baseline="30000" dirty="0" smtClean="0"/>
              <a:t>. </a:t>
            </a:r>
            <a:r>
              <a:rPr lang="ru-RU" b="1" dirty="0" smtClean="0"/>
              <a:t>3 = 15 (см</a:t>
            </a:r>
            <a:r>
              <a:rPr lang="ru-RU" b="1" baseline="30000" dirty="0" smtClean="0"/>
              <a:t>2</a:t>
            </a:r>
            <a:r>
              <a:rPr lang="ru-RU" b="1" dirty="0" smtClean="0"/>
              <a:t>)- площадь </a:t>
            </a:r>
            <a:r>
              <a:rPr lang="en-US" b="1" dirty="0" smtClean="0"/>
              <a:t>S</a:t>
            </a:r>
            <a:r>
              <a:rPr lang="ru-RU" b="1" baseline="-25000" dirty="0" smtClean="0"/>
              <a:t>2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4) 30 + 18 + 15 =63 (см</a:t>
            </a:r>
            <a:r>
              <a:rPr lang="ru-RU" b="1" baseline="30000" dirty="0" smtClean="0"/>
              <a:t>2</a:t>
            </a:r>
            <a:r>
              <a:rPr lang="ru-RU" b="1" dirty="0" smtClean="0"/>
              <a:t>) –площадь </a:t>
            </a:r>
            <a:r>
              <a:rPr lang="en-US" b="1" dirty="0" smtClean="0"/>
              <a:t>S</a:t>
            </a:r>
            <a:r>
              <a:rPr lang="en-US" b="1" baseline="-25000" dirty="0" smtClean="0"/>
              <a:t>1</a:t>
            </a:r>
            <a:r>
              <a:rPr lang="ru-RU" b="1" dirty="0" smtClean="0"/>
              <a:t>, </a:t>
            </a:r>
            <a:r>
              <a:rPr lang="en-US" b="1" dirty="0" smtClean="0"/>
              <a:t>S</a:t>
            </a:r>
            <a:r>
              <a:rPr lang="en-US" b="1" baseline="-25000" dirty="0" smtClean="0"/>
              <a:t>2</a:t>
            </a:r>
            <a:r>
              <a:rPr lang="ru-RU" b="1" dirty="0" smtClean="0"/>
              <a:t>, </a:t>
            </a:r>
            <a:r>
              <a:rPr lang="en-US" b="1" dirty="0" smtClean="0"/>
              <a:t>S</a:t>
            </a:r>
            <a:r>
              <a:rPr lang="en-US" b="1" baseline="-25000" dirty="0" smtClean="0"/>
              <a:t>3</a:t>
            </a:r>
            <a:r>
              <a:rPr lang="ru-RU" b="1" dirty="0" smtClean="0"/>
              <a:t> вместе.</a:t>
            </a:r>
          </a:p>
          <a:p>
            <a:r>
              <a:rPr lang="ru-RU" b="1" dirty="0" smtClean="0"/>
              <a:t>5) 63 </a:t>
            </a:r>
            <a:r>
              <a:rPr lang="ru-RU" b="1" baseline="30000" dirty="0" smtClean="0"/>
              <a:t>. </a:t>
            </a:r>
            <a:r>
              <a:rPr lang="ru-RU" b="1" dirty="0" smtClean="0"/>
              <a:t>2 = 126 (см</a:t>
            </a:r>
            <a:r>
              <a:rPr lang="ru-RU" b="1" baseline="30000" dirty="0" smtClean="0"/>
              <a:t>2</a:t>
            </a:r>
            <a:r>
              <a:rPr lang="ru-RU" b="1" dirty="0" smtClean="0"/>
              <a:t>)-площадь поверхности прямоугольного параллелепипеда.</a:t>
            </a:r>
          </a:p>
          <a:p>
            <a:pPr algn="just"/>
            <a:r>
              <a:rPr lang="ru-RU" b="1" dirty="0" smtClean="0"/>
              <a:t>Ответ: 126 см</a:t>
            </a:r>
            <a:r>
              <a:rPr lang="ru-RU" b="1" baseline="30000" dirty="0" smtClean="0"/>
              <a:t>2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5" name="Куб 4"/>
          <p:cNvSpPr/>
          <p:nvPr/>
        </p:nvSpPr>
        <p:spPr>
          <a:xfrm>
            <a:off x="571472" y="1000108"/>
            <a:ext cx="3214710" cy="157163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</a:t>
            </a:r>
            <a:r>
              <a:rPr lang="en-US" baseline="-25000" dirty="0" smtClean="0"/>
              <a:t>1</a:t>
            </a:r>
            <a:endParaRPr lang="ru-RU" baseline="-25000" dirty="0"/>
          </a:p>
        </p:txBody>
      </p:sp>
      <p:sp>
        <p:nvSpPr>
          <p:cNvPr id="6" name="TextBox 5"/>
          <p:cNvSpPr txBox="1"/>
          <p:nvPr/>
        </p:nvSpPr>
        <p:spPr>
          <a:xfrm>
            <a:off x="3357554" y="1357298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r>
              <a:rPr lang="en-US" baseline="-25000" dirty="0" smtClean="0"/>
              <a:t>2</a:t>
            </a:r>
            <a:endParaRPr lang="ru-RU" baseline="-25000" dirty="0"/>
          </a:p>
        </p:txBody>
      </p:sp>
      <p:sp>
        <p:nvSpPr>
          <p:cNvPr id="7" name="TextBox 6"/>
          <p:cNvSpPr txBox="1"/>
          <p:nvPr/>
        </p:nvSpPr>
        <p:spPr>
          <a:xfrm>
            <a:off x="1785918" y="1000108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r>
              <a:rPr lang="en-US" baseline="-25000" dirty="0" smtClean="0"/>
              <a:t>3</a:t>
            </a:r>
            <a:endParaRPr lang="ru-RU" baseline="-25000" dirty="0"/>
          </a:p>
        </p:txBody>
      </p:sp>
      <p:sp>
        <p:nvSpPr>
          <p:cNvPr id="8" name="TextBox 7"/>
          <p:cNvSpPr txBox="1"/>
          <p:nvPr/>
        </p:nvSpPr>
        <p:spPr>
          <a:xfrm>
            <a:off x="928662" y="221455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r>
              <a:rPr lang="ru-RU" dirty="0" smtClean="0"/>
              <a:t> </a:t>
            </a:r>
            <a:r>
              <a:rPr lang="en-US" dirty="0" smtClean="0"/>
              <a:t>c</a:t>
            </a:r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357554" y="200024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см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86050" y="150017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 см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2714620"/>
            <a:ext cx="2786082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4143380"/>
            <a:ext cx="278608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5143512"/>
            <a:ext cx="1143008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714480" y="300037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</a:t>
            </a:r>
            <a:r>
              <a:rPr lang="en-US" baseline="-25000" dirty="0" smtClean="0"/>
              <a:t>1</a:t>
            </a:r>
            <a:endParaRPr lang="ru-RU" baseline="-25000" dirty="0"/>
          </a:p>
        </p:txBody>
      </p:sp>
      <p:sp>
        <p:nvSpPr>
          <p:cNvPr id="16" name="TextBox 15"/>
          <p:cNvSpPr txBox="1"/>
          <p:nvPr/>
        </p:nvSpPr>
        <p:spPr>
          <a:xfrm>
            <a:off x="1643042" y="421481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</a:t>
            </a:r>
            <a:r>
              <a:rPr lang="en-US" baseline="-25000" dirty="0" smtClean="0"/>
              <a:t>3</a:t>
            </a:r>
            <a:endParaRPr lang="ru-RU" baseline="-25000" dirty="0"/>
          </a:p>
        </p:txBody>
      </p:sp>
      <p:sp>
        <p:nvSpPr>
          <p:cNvPr id="17" name="TextBox 16"/>
          <p:cNvSpPr txBox="1"/>
          <p:nvPr/>
        </p:nvSpPr>
        <p:spPr>
          <a:xfrm>
            <a:off x="857224" y="535782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</a:t>
            </a:r>
            <a:r>
              <a:rPr lang="en-US" baseline="-25000" dirty="0" smtClean="0"/>
              <a:t>2</a:t>
            </a:r>
            <a:endParaRPr lang="ru-RU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Диджей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14414" y="1285860"/>
            <a:ext cx="6929486" cy="535785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000" dirty="0" smtClean="0"/>
              <a:t>Физкультминутка.</a:t>
            </a:r>
            <a:endParaRPr lang="ru-RU" sz="5000" dirty="0"/>
          </a:p>
        </p:txBody>
      </p:sp>
      <p:pic>
        <p:nvPicPr>
          <p:cNvPr id="11" name="- Akcent_-_Joker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05758" y="500042"/>
            <a:ext cx="266704" cy="266704"/>
          </a:xfrm>
          <a:prstGeom prst="rect">
            <a:avLst/>
          </a:prstGeom>
        </p:spPr>
      </p:pic>
      <p:pic>
        <p:nvPicPr>
          <p:cNvPr id="9" name="Picture 5" descr="chicken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14414" y="1285860"/>
            <a:ext cx="6143668" cy="5357850"/>
          </a:xfrm>
          <a:prstGeom prst="rect">
            <a:avLst/>
          </a:prstGeom>
        </p:spPr>
      </p:pic>
      <p:pic>
        <p:nvPicPr>
          <p:cNvPr id="8" name="Picture 5" descr="bi_bi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285852" y="1285860"/>
            <a:ext cx="6143668" cy="5357850"/>
          </a:xfrm>
          <a:prstGeom prst="rect">
            <a:avLst/>
          </a:prstGeom>
        </p:spPr>
      </p:pic>
      <p:pic>
        <p:nvPicPr>
          <p:cNvPr id="10" name="Picture 7" descr="18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214414" y="1214422"/>
            <a:ext cx="6715172" cy="5214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/>
          <a:lstStyle/>
          <a:p>
            <a:r>
              <a:rPr lang="ru-RU" b="1" dirty="0" smtClean="0"/>
              <a:t>№ 774 (в)                           № 774 (г)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500034" y="1285860"/>
            <a:ext cx="3657600" cy="528641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Дано:</a:t>
            </a:r>
          </a:p>
          <a:p>
            <a:pPr>
              <a:buNone/>
            </a:pPr>
            <a:r>
              <a:rPr lang="ru-RU" b="1" dirty="0" smtClean="0"/>
              <a:t>а- длина,</a:t>
            </a:r>
          </a:p>
          <a:p>
            <a:pPr>
              <a:buNone/>
            </a:pPr>
            <a:r>
              <a:rPr lang="ru-RU" b="1" dirty="0" smtClean="0"/>
              <a:t>в- ширина,</a:t>
            </a:r>
          </a:p>
          <a:p>
            <a:pPr>
              <a:buNone/>
            </a:pPr>
            <a:r>
              <a:rPr lang="ru-RU" b="1" dirty="0" smtClean="0"/>
              <a:t>с- высота.</a:t>
            </a:r>
          </a:p>
          <a:p>
            <a:pPr>
              <a:buNone/>
            </a:pPr>
            <a:r>
              <a:rPr lang="ru-RU" b="1" dirty="0" smtClean="0"/>
              <a:t>Найти площадь поверхности.</a:t>
            </a:r>
          </a:p>
          <a:p>
            <a:pPr>
              <a:buNone/>
            </a:pPr>
            <a:r>
              <a:rPr lang="ru-RU" b="1" dirty="0" smtClean="0"/>
              <a:t>Решение:</a:t>
            </a:r>
          </a:p>
          <a:p>
            <a:pPr>
              <a:buNone/>
            </a:pPr>
            <a:r>
              <a:rPr lang="en-US" b="1" dirty="0" smtClean="0"/>
              <a:t>S</a:t>
            </a:r>
            <a:r>
              <a:rPr lang="ru-RU" b="1" dirty="0" smtClean="0"/>
              <a:t> </a:t>
            </a:r>
            <a:r>
              <a:rPr lang="en-US" b="1" dirty="0" smtClean="0"/>
              <a:t>=</a:t>
            </a:r>
            <a:r>
              <a:rPr lang="ru-RU" b="1" dirty="0" smtClean="0"/>
              <a:t>(а </a:t>
            </a:r>
            <a:r>
              <a:rPr lang="ru-RU" b="1" baseline="30000" dirty="0" smtClean="0"/>
              <a:t>.</a:t>
            </a:r>
            <a:r>
              <a:rPr lang="ru-RU" b="1" dirty="0" smtClean="0"/>
              <a:t> в + а </a:t>
            </a:r>
            <a:r>
              <a:rPr lang="ru-RU" b="1" baseline="30000" dirty="0" smtClean="0"/>
              <a:t>.</a:t>
            </a:r>
            <a:r>
              <a:rPr lang="ru-RU" b="1" dirty="0" smtClean="0"/>
              <a:t>с + в</a:t>
            </a:r>
            <a:r>
              <a:rPr lang="ru-RU" b="1" baseline="30000" dirty="0" smtClean="0"/>
              <a:t> . </a:t>
            </a:r>
            <a:r>
              <a:rPr lang="ru-RU" b="1" dirty="0" smtClean="0"/>
              <a:t>с)</a:t>
            </a:r>
            <a:r>
              <a:rPr lang="ru-RU" b="1" baseline="30000" dirty="0" smtClean="0"/>
              <a:t>.</a:t>
            </a:r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270248" y="1214422"/>
            <a:ext cx="3657600" cy="4957778"/>
          </a:xfrm>
        </p:spPr>
        <p:txBody>
          <a:bodyPr/>
          <a:lstStyle/>
          <a:p>
            <a:r>
              <a:rPr lang="ru-RU" b="1" dirty="0" smtClean="0"/>
              <a:t>Дано:</a:t>
            </a:r>
          </a:p>
          <a:p>
            <a:r>
              <a:rPr lang="ru-RU" b="1" dirty="0" smtClean="0"/>
              <a:t>а- длина,</a:t>
            </a:r>
          </a:p>
          <a:p>
            <a:r>
              <a:rPr lang="ru-RU" b="1" dirty="0" smtClean="0"/>
              <a:t>а- ширина,</a:t>
            </a:r>
          </a:p>
          <a:p>
            <a:r>
              <a:rPr lang="ru-RU" b="1" dirty="0" smtClean="0"/>
              <a:t>с-высота.</a:t>
            </a:r>
          </a:p>
          <a:p>
            <a:r>
              <a:rPr lang="ru-RU" b="1" dirty="0" smtClean="0"/>
              <a:t>Найти площадь поверхности.</a:t>
            </a:r>
          </a:p>
          <a:p>
            <a:r>
              <a:rPr lang="ru-RU" b="1" dirty="0" smtClean="0"/>
              <a:t>Решение:</a:t>
            </a:r>
          </a:p>
          <a:p>
            <a:r>
              <a:rPr lang="en-US" b="1" dirty="0" smtClean="0"/>
              <a:t>S</a:t>
            </a:r>
            <a:r>
              <a:rPr lang="ru-RU" b="1" dirty="0" smtClean="0"/>
              <a:t>=(а </a:t>
            </a:r>
            <a:r>
              <a:rPr lang="ru-RU" b="1" baseline="30000" dirty="0" smtClean="0"/>
              <a:t>.</a:t>
            </a:r>
            <a:r>
              <a:rPr lang="ru-RU" b="1" dirty="0" smtClean="0"/>
              <a:t>а + а </a:t>
            </a:r>
            <a:r>
              <a:rPr lang="ru-RU" b="1" baseline="30000" dirty="0" smtClean="0"/>
              <a:t>.</a:t>
            </a:r>
            <a:r>
              <a:rPr lang="ru-RU" b="1" dirty="0" smtClean="0"/>
              <a:t>с + а </a:t>
            </a:r>
            <a:r>
              <a:rPr lang="ru-RU" b="1" baseline="30000" dirty="0" smtClean="0"/>
              <a:t>.</a:t>
            </a:r>
            <a:r>
              <a:rPr lang="ru-RU" b="1" dirty="0" smtClean="0"/>
              <a:t>с)</a:t>
            </a:r>
            <a:r>
              <a:rPr lang="ru-RU" b="1" baseline="30000" dirty="0" smtClean="0"/>
              <a:t>.</a:t>
            </a:r>
            <a:r>
              <a:rPr lang="ru-RU" b="1" dirty="0" smtClean="0"/>
              <a:t>2=</a:t>
            </a:r>
          </a:p>
          <a:p>
            <a:pPr>
              <a:buNone/>
            </a:pPr>
            <a:r>
              <a:rPr lang="ru-RU" b="1" dirty="0" smtClean="0"/>
              <a:t>  = (а</a:t>
            </a:r>
            <a:r>
              <a:rPr lang="ru-RU" b="1" baseline="30000" dirty="0" smtClean="0"/>
              <a:t>2</a:t>
            </a:r>
            <a:r>
              <a:rPr lang="ru-RU" b="1" dirty="0" smtClean="0"/>
              <a:t> + 2ас) </a:t>
            </a:r>
            <a:r>
              <a:rPr lang="ru-RU" b="1" baseline="30000" dirty="0" smtClean="0"/>
              <a:t>.</a:t>
            </a:r>
            <a:r>
              <a:rPr lang="ru-RU" b="1" dirty="0" smtClean="0"/>
              <a:t> 2</a:t>
            </a:r>
          </a:p>
          <a:p>
            <a:endParaRPr lang="ru-RU" dirty="0"/>
          </a:p>
        </p:txBody>
      </p:sp>
      <p:pic>
        <p:nvPicPr>
          <p:cNvPr id="6" name="Picture 4" descr="C:\Documents and Settings\1\Мои документы\Мои рисунки\Зайка.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0"/>
            <a:ext cx="2428872" cy="307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Объём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Прямоугольного параллелепипеда:</a:t>
            </a:r>
            <a:endParaRPr lang="ru-RU" dirty="0" smtClean="0"/>
          </a:p>
          <a:p>
            <a:pPr>
              <a:buNone/>
            </a:pPr>
            <a:r>
              <a:rPr lang="ru-RU" sz="4400" b="1" dirty="0" smtClean="0"/>
              <a:t>  </a:t>
            </a:r>
            <a:r>
              <a:rPr lang="en-US" sz="4400" b="1" dirty="0" smtClean="0"/>
              <a:t>V</a:t>
            </a:r>
            <a:r>
              <a:rPr lang="ru-RU" sz="4400" b="1" dirty="0" smtClean="0"/>
              <a:t> = а </a:t>
            </a:r>
            <a:r>
              <a:rPr lang="ru-RU" sz="4400" b="1" baseline="30000" dirty="0" smtClean="0"/>
              <a:t>.</a:t>
            </a:r>
            <a:r>
              <a:rPr lang="ru-RU" sz="4400" b="1" dirty="0" smtClean="0"/>
              <a:t> в </a:t>
            </a:r>
            <a:r>
              <a:rPr lang="ru-RU" sz="4400" b="1" baseline="30000" dirty="0" smtClean="0"/>
              <a:t>.</a:t>
            </a:r>
            <a:r>
              <a:rPr lang="ru-RU" sz="4400" b="1" dirty="0" smtClean="0"/>
              <a:t> С</a:t>
            </a:r>
          </a:p>
          <a:p>
            <a:pPr>
              <a:buNone/>
            </a:pPr>
            <a:r>
              <a:rPr lang="ru-RU" sz="2800" b="1" dirty="0" smtClean="0"/>
              <a:t>№ 797 (в, г, д )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        Куба: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4800" b="1" dirty="0" smtClean="0"/>
              <a:t>    </a:t>
            </a:r>
            <a:r>
              <a:rPr lang="en-US" sz="4800" b="1" dirty="0" smtClean="0"/>
              <a:t>V</a:t>
            </a:r>
            <a:r>
              <a:rPr lang="ru-RU" sz="4800" b="1" dirty="0" smtClean="0"/>
              <a:t> = а</a:t>
            </a:r>
            <a:r>
              <a:rPr lang="ru-RU" sz="4800" b="1" baseline="30000" dirty="0" smtClean="0"/>
              <a:t>3</a:t>
            </a:r>
          </a:p>
          <a:p>
            <a:pPr>
              <a:buNone/>
            </a:pPr>
            <a:r>
              <a:rPr lang="ru-RU" sz="4000" b="1" baseline="30000" dirty="0" smtClean="0"/>
              <a:t>   № 800</a:t>
            </a:r>
            <a:r>
              <a:rPr lang="ru-RU" sz="4000" b="1" dirty="0" smtClean="0"/>
              <a:t> </a:t>
            </a:r>
            <a:endParaRPr lang="ru-RU" sz="4000" b="1" baseline="30000" dirty="0"/>
          </a:p>
        </p:txBody>
      </p:sp>
      <p:pic>
        <p:nvPicPr>
          <p:cNvPr id="5" name="Picture 4" descr="C:\Documents and Settings\1\Рабочий стол\для презентации\фотогорафии 0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857628"/>
            <a:ext cx="3214710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428860" y="5214950"/>
            <a:ext cx="500066" cy="3571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000100" y="5214950"/>
            <a:ext cx="714380" cy="35719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№ 802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7467600" cy="5759596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5 дм</a:t>
            </a:r>
            <a:r>
              <a:rPr lang="ru-RU" b="1" baseline="30000" dirty="0" smtClean="0"/>
              <a:t>3 </a:t>
            </a:r>
            <a:r>
              <a:rPr lang="ru-RU" b="1" dirty="0" smtClean="0"/>
              <a:t>635 см</a:t>
            </a:r>
            <a:r>
              <a:rPr lang="ru-RU" b="1" baseline="30000" dirty="0" smtClean="0"/>
              <a:t>3</a:t>
            </a:r>
            <a:r>
              <a:rPr lang="ru-RU" b="1" dirty="0" smtClean="0"/>
              <a:t>= 5635 см</a:t>
            </a:r>
            <a:r>
              <a:rPr lang="ru-RU" b="1" baseline="30000" dirty="0" smtClean="0"/>
              <a:t>3</a:t>
            </a:r>
          </a:p>
          <a:p>
            <a:r>
              <a:rPr lang="ru-RU" b="1" dirty="0" smtClean="0"/>
              <a:t>2 дм</a:t>
            </a:r>
            <a:r>
              <a:rPr lang="ru-RU" b="1" baseline="30000" dirty="0" smtClean="0"/>
              <a:t>3</a:t>
            </a:r>
            <a:r>
              <a:rPr lang="ru-RU" b="1" dirty="0" smtClean="0"/>
              <a:t> 80 см</a:t>
            </a:r>
            <a:r>
              <a:rPr lang="ru-RU" b="1" baseline="30000" dirty="0" smtClean="0"/>
              <a:t>3</a:t>
            </a:r>
            <a:r>
              <a:rPr lang="ru-RU" b="1" dirty="0" smtClean="0"/>
              <a:t> =2080 см</a:t>
            </a:r>
            <a:r>
              <a:rPr lang="ru-RU" b="1" baseline="30000" dirty="0" smtClean="0"/>
              <a:t>3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6 м</a:t>
            </a:r>
            <a:r>
              <a:rPr lang="ru-RU" b="1" baseline="30000" dirty="0" smtClean="0"/>
              <a:t>3</a:t>
            </a:r>
            <a:r>
              <a:rPr lang="ru-RU" b="1" dirty="0" smtClean="0"/>
              <a:t> 580 дм</a:t>
            </a:r>
            <a:r>
              <a:rPr lang="ru-RU" b="1" baseline="30000" dirty="0" smtClean="0"/>
              <a:t>3</a:t>
            </a:r>
            <a:r>
              <a:rPr lang="ru-RU" b="1" dirty="0" smtClean="0"/>
              <a:t> = 6580 дм</a:t>
            </a:r>
            <a:r>
              <a:rPr lang="ru-RU" b="1" baseline="30000" dirty="0" smtClean="0"/>
              <a:t>3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7 м</a:t>
            </a:r>
            <a:r>
              <a:rPr lang="ru-RU" b="1" baseline="30000" dirty="0" smtClean="0"/>
              <a:t>3</a:t>
            </a:r>
            <a:r>
              <a:rPr lang="ru-RU" b="1" dirty="0" smtClean="0"/>
              <a:t> 15 дм</a:t>
            </a:r>
            <a:r>
              <a:rPr lang="ru-RU" b="1" baseline="30000" dirty="0" smtClean="0"/>
              <a:t>3</a:t>
            </a:r>
            <a:r>
              <a:rPr lang="ru-RU" b="1" dirty="0" smtClean="0"/>
              <a:t> = 7015 дм</a:t>
            </a:r>
            <a:r>
              <a:rPr lang="ru-RU" b="1" baseline="30000" dirty="0" smtClean="0"/>
              <a:t>3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3270 дм</a:t>
            </a:r>
            <a:r>
              <a:rPr lang="ru-RU" b="1" baseline="30000" dirty="0" smtClean="0"/>
              <a:t>3</a:t>
            </a:r>
            <a:r>
              <a:rPr lang="ru-RU" b="1" dirty="0" smtClean="0"/>
              <a:t> =3 м</a:t>
            </a:r>
            <a:r>
              <a:rPr lang="ru-RU" b="1" baseline="30000" dirty="0" smtClean="0"/>
              <a:t>3 </a:t>
            </a:r>
            <a:r>
              <a:rPr lang="ru-RU" b="1" dirty="0" smtClean="0"/>
              <a:t>270дм</a:t>
            </a:r>
            <a:r>
              <a:rPr lang="ru-RU" b="1" baseline="30000" dirty="0" smtClean="0"/>
              <a:t>3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12540000 см</a:t>
            </a:r>
            <a:r>
              <a:rPr lang="ru-RU" b="1" baseline="30000" dirty="0" smtClean="0"/>
              <a:t>3</a:t>
            </a:r>
            <a:r>
              <a:rPr lang="ru-RU" b="1" dirty="0" smtClean="0"/>
              <a:t> = 12 540дм</a:t>
            </a:r>
            <a:r>
              <a:rPr lang="ru-RU" b="1" baseline="30000" dirty="0" smtClean="0"/>
              <a:t>3</a:t>
            </a:r>
            <a:r>
              <a:rPr lang="ru-RU" b="1" dirty="0" smtClean="0"/>
              <a:t> = 12 м</a:t>
            </a:r>
            <a:r>
              <a:rPr lang="ru-RU" b="1" baseline="30000" dirty="0" smtClean="0"/>
              <a:t>3</a:t>
            </a:r>
            <a:r>
              <a:rPr lang="ru-RU" b="1" dirty="0" smtClean="0"/>
              <a:t>540дм</a:t>
            </a:r>
            <a:r>
              <a:rPr lang="ru-RU" b="1" baseline="30000" dirty="0" smtClean="0"/>
              <a:t>3</a:t>
            </a:r>
          </a:p>
          <a:p>
            <a:pPr>
              <a:buNone/>
            </a:pPr>
            <a:r>
              <a:rPr lang="ru-RU" b="1" dirty="0" smtClean="0"/>
              <a:t> </a:t>
            </a:r>
          </a:p>
          <a:p>
            <a:pPr>
              <a:buNone/>
            </a:pPr>
            <a:r>
              <a:rPr lang="ru-RU" b="1" dirty="0" smtClean="0"/>
              <a:t>№ 798</a:t>
            </a:r>
          </a:p>
          <a:p>
            <a:pPr>
              <a:buNone/>
            </a:pPr>
            <a:r>
              <a:rPr lang="ru-RU" b="1" dirty="0" smtClean="0"/>
              <a:t>Дано: </a:t>
            </a:r>
            <a:r>
              <a:rPr lang="en-US" b="1" dirty="0" smtClean="0"/>
              <a:t>S</a:t>
            </a:r>
            <a:r>
              <a:rPr lang="ru-RU" b="1" dirty="0" smtClean="0"/>
              <a:t>=24 см</a:t>
            </a:r>
            <a:r>
              <a:rPr lang="ru-RU" b="1" baseline="30000" dirty="0" smtClean="0"/>
              <a:t>2</a:t>
            </a:r>
            <a:r>
              <a:rPr lang="ru-RU" b="1" dirty="0" smtClean="0"/>
              <a:t>, </a:t>
            </a:r>
            <a:r>
              <a:rPr lang="en-US" b="1" dirty="0" smtClean="0"/>
              <a:t>V</a:t>
            </a:r>
            <a:r>
              <a:rPr lang="ru-RU" b="1" dirty="0" smtClean="0"/>
              <a:t> = 96 см</a:t>
            </a:r>
            <a:r>
              <a:rPr lang="ru-RU" b="1" baseline="30000" dirty="0" smtClean="0"/>
              <a:t>3</a:t>
            </a:r>
          </a:p>
          <a:p>
            <a:pPr>
              <a:buNone/>
            </a:pPr>
            <a:r>
              <a:rPr lang="ru-RU" b="1" dirty="0" smtClean="0"/>
              <a:t>Найти: с</a:t>
            </a:r>
          </a:p>
          <a:p>
            <a:pPr>
              <a:buNone/>
            </a:pPr>
            <a:r>
              <a:rPr lang="ru-RU" b="1" dirty="0" smtClean="0"/>
              <a:t>Решение:</a:t>
            </a:r>
          </a:p>
          <a:p>
            <a:pPr>
              <a:buNone/>
            </a:pPr>
            <a:r>
              <a:rPr lang="en-US" b="1" dirty="0" smtClean="0"/>
              <a:t>S</a:t>
            </a:r>
            <a:r>
              <a:rPr lang="ru-RU" b="1" dirty="0" smtClean="0"/>
              <a:t> </a:t>
            </a:r>
            <a:r>
              <a:rPr lang="en-US" b="1" dirty="0" smtClean="0"/>
              <a:t>=</a:t>
            </a:r>
            <a:r>
              <a:rPr lang="ru-RU" b="1" dirty="0" smtClean="0"/>
              <a:t> а </a:t>
            </a:r>
            <a:r>
              <a:rPr lang="ru-RU" b="1" baseline="30000" dirty="0" smtClean="0"/>
              <a:t>.</a:t>
            </a:r>
            <a:r>
              <a:rPr lang="ru-RU" b="1" dirty="0" smtClean="0"/>
              <a:t> в, </a:t>
            </a:r>
            <a:r>
              <a:rPr lang="en-US" b="1" dirty="0" smtClean="0"/>
              <a:t>V = </a:t>
            </a:r>
            <a:r>
              <a:rPr lang="ru-RU" b="1" dirty="0" smtClean="0"/>
              <a:t>а </a:t>
            </a:r>
            <a:r>
              <a:rPr lang="ru-RU" b="1" baseline="30000" dirty="0" smtClean="0"/>
              <a:t>.</a:t>
            </a:r>
            <a:r>
              <a:rPr lang="ru-RU" b="1" dirty="0" smtClean="0"/>
              <a:t> в</a:t>
            </a:r>
            <a:r>
              <a:rPr lang="ru-RU" b="1" baseline="30000" dirty="0" smtClean="0"/>
              <a:t>.</a:t>
            </a:r>
            <a:r>
              <a:rPr lang="ru-RU" b="1" dirty="0" smtClean="0"/>
              <a:t>с,      </a:t>
            </a:r>
            <a:r>
              <a:rPr lang="en-US" b="1" dirty="0" smtClean="0"/>
              <a:t>V</a:t>
            </a:r>
            <a:r>
              <a:rPr lang="ru-RU" b="1" dirty="0" smtClean="0"/>
              <a:t> = </a:t>
            </a:r>
            <a:r>
              <a:rPr lang="en-US" b="1" dirty="0" smtClean="0"/>
              <a:t>S </a:t>
            </a:r>
            <a:r>
              <a:rPr lang="ru-RU" b="1" baseline="30000" dirty="0" smtClean="0"/>
              <a:t>.</a:t>
            </a:r>
            <a:r>
              <a:rPr lang="ru-RU" b="1" dirty="0" smtClean="0"/>
              <a:t> с,      с = </a:t>
            </a:r>
            <a:r>
              <a:rPr lang="en-US" b="1" dirty="0" smtClean="0"/>
              <a:t>V </a:t>
            </a:r>
            <a:r>
              <a:rPr lang="ru-RU" b="1" dirty="0" smtClean="0"/>
              <a:t>:</a:t>
            </a:r>
            <a:r>
              <a:rPr lang="en-US" b="1" dirty="0" smtClean="0"/>
              <a:t>S</a:t>
            </a:r>
            <a:r>
              <a:rPr lang="ru-RU" b="1" dirty="0" smtClean="0"/>
              <a:t>,</a:t>
            </a:r>
          </a:p>
          <a:p>
            <a:pPr>
              <a:buNone/>
            </a:pPr>
            <a:r>
              <a:rPr lang="ru-RU" b="1" dirty="0" smtClean="0"/>
              <a:t>   с = 96 : 24 = 4 (см).</a:t>
            </a:r>
          </a:p>
          <a:p>
            <a:pPr>
              <a:buNone/>
            </a:pPr>
            <a:r>
              <a:rPr lang="ru-RU" b="1" dirty="0" smtClean="0"/>
              <a:t>Ответ: 4 см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b="1" dirty="0" smtClean="0"/>
              <a:t>№ 802,</a:t>
            </a:r>
          </a:p>
          <a:p>
            <a:r>
              <a:rPr lang="ru-RU" b="1" dirty="0" smtClean="0"/>
              <a:t>№ 799,</a:t>
            </a:r>
          </a:p>
          <a:p>
            <a:r>
              <a:rPr lang="ru-RU" b="1" dirty="0" smtClean="0"/>
              <a:t>№ 803,</a:t>
            </a:r>
          </a:p>
          <a:p>
            <a:r>
              <a:rPr lang="ru-RU" b="1" dirty="0" smtClean="0"/>
              <a:t>№ 824(д).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b="1" dirty="0" smtClean="0"/>
              <a:t>№ 818,</a:t>
            </a:r>
          </a:p>
          <a:p>
            <a:r>
              <a:rPr lang="ru-RU" b="1" dirty="0" smtClean="0"/>
              <a:t>№ 820,</a:t>
            </a:r>
          </a:p>
          <a:p>
            <a:r>
              <a:rPr lang="ru-RU" b="1" dirty="0" smtClean="0"/>
              <a:t>№ 804.</a:t>
            </a:r>
          </a:p>
          <a:p>
            <a:r>
              <a:rPr lang="ru-RU" b="1" dirty="0" smtClean="0"/>
              <a:t>Стр. 171 - 173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"/>
          </p:nvPr>
        </p:nvSpPr>
        <p:spPr>
          <a:xfrm>
            <a:off x="457200" y="428604"/>
            <a:ext cx="3657600" cy="1799484"/>
          </a:xfrm>
        </p:spPr>
        <p:txBody>
          <a:bodyPr/>
          <a:lstStyle/>
          <a:p>
            <a:r>
              <a:rPr lang="ru-RU" dirty="0" smtClean="0"/>
              <a:t>Задание на урок: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343400" y="500042"/>
            <a:ext cx="3657600" cy="1728046"/>
          </a:xfrm>
        </p:spPr>
        <p:txBody>
          <a:bodyPr/>
          <a:lstStyle/>
          <a:p>
            <a:r>
              <a:rPr lang="ru-RU" dirty="0" smtClean="0"/>
              <a:t>Задание на дом: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20994853">
            <a:off x="1313380" y="4883353"/>
            <a:ext cx="69006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урок 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</TotalTime>
  <Words>430</Words>
  <Application>Microsoft Office PowerPoint</Application>
  <PresentationFormat>Экран (4:3)</PresentationFormat>
  <Paragraphs>89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Объём прямоугольного параллелепипеда.</vt:lpstr>
      <vt:lpstr>Выразите:</vt:lpstr>
      <vt:lpstr>№ 770</vt:lpstr>
      <vt:lpstr>Физкультминутка.</vt:lpstr>
      <vt:lpstr>№ 774 (в)                           № 774 (г)</vt:lpstr>
      <vt:lpstr>Объём</vt:lpstr>
      <vt:lpstr>№ 802</vt:lpstr>
      <vt:lpstr>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семья</cp:lastModifiedBy>
  <cp:revision>35</cp:revision>
  <dcterms:created xsi:type="dcterms:W3CDTF">2008-12-15T14:37:11Z</dcterms:created>
  <dcterms:modified xsi:type="dcterms:W3CDTF">2009-06-09T17:44:30Z</dcterms:modified>
</cp:coreProperties>
</file>