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428B95-7FAF-4FF4-B29E-4BC4D6F213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3BF27-AAFE-4C5A-A3A3-49710BF983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BDC98-5820-456F-9CC7-D19DDAECD2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hidden"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hidden"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hidden">
            <a:xfrm flipH="1">
              <a:off x="2136" y="1008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hidden"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hidden"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hidden">
            <a:xfrm flipH="1">
              <a:off x="4392" y="2064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</p:grpSp>
      <p:sp>
        <p:nvSpPr>
          <p:cNvPr id="820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20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1E9E410-A0A3-481B-991F-C3B09D43A6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024AF6-EA91-4E12-8EFB-7E328580FE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3D30D-17C3-4739-BB39-BBEF14D357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6C7167-B33D-4048-AE99-0C064D6DEB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C37D0-EE67-4BAE-9190-D9C98C12D3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B442-B243-4657-88C8-4B8D792511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33838-3722-4C28-A772-AF10B78704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A06F8-D9B8-42A8-8676-51720E97E2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B8799-5774-4294-B0E3-286FDF5E4C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28E28-B6AC-466C-9F31-454BBD3266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7530A2-61C5-40C0-B122-BDA04463D7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62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4F4CB-E66A-443C-8E67-08F7F172C7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438CAA-27E3-4628-91C9-FC05AA381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2031E-706C-4FD6-AFEE-323356C3E7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C05D30-33A0-4C7F-8A83-7AED7294D9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F2BAD-1676-44F9-8431-7ACAF64C48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7D52D-27F5-403B-9238-E9BB88DC7B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25B28-1E5C-4789-8994-05DFCE0502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1697C0-F530-44E1-9CC0-495D30ABED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566F1B99-DA35-466B-B758-48F56A134B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7171" name="Oval 3"/>
            <p:cNvSpPr>
              <a:spLocks noChangeArrowheads="1"/>
            </p:cNvSpPr>
            <p:nvPr/>
          </p:nvSpPr>
          <p:spPr bwMode="hidden"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172" name="Oval 4"/>
            <p:cNvSpPr>
              <a:spLocks noChangeArrowheads="1"/>
            </p:cNvSpPr>
            <p:nvPr/>
          </p:nvSpPr>
          <p:spPr bwMode="hidden"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173" name="Oval 5"/>
            <p:cNvSpPr>
              <a:spLocks noChangeArrowheads="1"/>
            </p:cNvSpPr>
            <p:nvPr/>
          </p:nvSpPr>
          <p:spPr bwMode="hidden"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174" name="Oval 6"/>
            <p:cNvSpPr>
              <a:spLocks noChangeArrowheads="1"/>
            </p:cNvSpPr>
            <p:nvPr/>
          </p:nvSpPr>
          <p:spPr bwMode="hidden">
            <a:xfrm flipH="1">
              <a:off x="3984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175" name="Oval 7"/>
            <p:cNvSpPr>
              <a:spLocks noChangeArrowheads="1"/>
            </p:cNvSpPr>
            <p:nvPr/>
          </p:nvSpPr>
          <p:spPr bwMode="hidden">
            <a:xfrm flipH="1">
              <a:off x="1486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</p:grpSp>
      <p:sp>
        <p:nvSpPr>
          <p:cNvPr id="205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>
              <a:defRPr/>
            </a:pPr>
            <a:fld id="{7FCB1135-6C67-434E-B887-1B7076A7A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055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¡"/>
        <a:defRPr sz="27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Documents%20and%20Settings\&#1089;&#1077;&#1084;&#1100;&#1103;.65844A37C3694A3\&#1052;&#1086;&#1080;%20&#1076;&#1086;&#1082;&#1091;&#1084;&#1077;&#1085;&#1090;&#1099;\&#1052;&#1040;&#1052;&#1040;\&#1087;&#1088;&#1077;&#1079;&#1077;&#1085;&#1090;&#1072;&#1094;&#1080;&#1103;\5%20&#1082;&#1083;&#1072;&#1089;&#1089;\&#1059;&#1087;&#1088;&#1086;&#1097;&#1077;&#1085;&#1080;&#1077;%20&#1074;&#1099;&#1088;&#1072;&#1078;&#1077;&#1085;&#1080;&#1081;\08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c5uklj4pzodthyp3cs29fn7sce2idpl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60350"/>
            <a:ext cx="8424863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33375"/>
            <a:ext cx="7772400" cy="1470025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F0066"/>
                </a:solidFill>
              </a:rPr>
              <a:t>Упрощение выражений</a:t>
            </a:r>
            <a:r>
              <a:rPr lang="ru-RU" smtClean="0"/>
              <a:t> 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2349500"/>
            <a:ext cx="6400800" cy="3217863"/>
          </a:xfrm>
        </p:spPr>
        <p:txBody>
          <a:bodyPr/>
          <a:lstStyle/>
          <a:p>
            <a:pPr algn="l" eaLnBrk="1" hangingPunct="1"/>
            <a:r>
              <a:rPr lang="ru-RU" b="1" smtClean="0">
                <a:solidFill>
                  <a:srgbClr val="FF0066"/>
                </a:solidFill>
              </a:rPr>
              <a:t>Цель : </a:t>
            </a:r>
            <a:r>
              <a:rPr lang="ru-RU" b="1" smtClean="0"/>
              <a:t>проверка знаний учащихся на применение распределительного закона умножения относительно сложения и вычитания.</a:t>
            </a:r>
          </a:p>
          <a:p>
            <a:pPr algn="l" eaLnBrk="1" hangingPunct="1"/>
            <a:r>
              <a:rPr lang="ru-RU" sz="1800" b="1" smtClean="0"/>
              <a:t>Урок подготовлен учителем математики СОШ № 19</a:t>
            </a:r>
          </a:p>
          <a:p>
            <a:pPr algn="l" eaLnBrk="1" hangingPunct="1"/>
            <a:r>
              <a:rPr lang="ru-RU" sz="1800" b="1" smtClean="0"/>
              <a:t> г. Тимашевска Воеводиной О.А.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flowers009"/>
          <p:cNvPicPr>
            <a:picLocks noChangeAspect="1" noChangeArrowheads="1"/>
          </p:cNvPicPr>
          <p:nvPr/>
        </p:nvPicPr>
        <p:blipFill>
          <a:blip r:embed="rId2" cstate="print">
            <a:lum bright="24000"/>
          </a:blip>
          <a:srcRect/>
          <a:stretch>
            <a:fillRect/>
          </a:stretch>
        </p:blipFill>
        <p:spPr bwMode="auto">
          <a:xfrm>
            <a:off x="-323850" y="-242888"/>
            <a:ext cx="9753600" cy="6457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66"/>
                </a:solidFill>
              </a:rPr>
              <a:t>Устные упражнения:</a:t>
            </a:r>
          </a:p>
        </p:txBody>
      </p:sp>
      <p:sp>
        <p:nvSpPr>
          <p:cNvPr id="5124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Раскройте скобки:</a:t>
            </a:r>
          </a:p>
          <a:p>
            <a:pPr eaLnBrk="1" hangingPunct="1"/>
            <a:r>
              <a:rPr lang="ru-RU" sz="2400" b="1" smtClean="0"/>
              <a:t>( 8 + х )</a:t>
            </a:r>
            <a:r>
              <a:rPr lang="ru-RU" sz="2400" b="1" baseline="30000" smtClean="0"/>
              <a:t> . </a:t>
            </a:r>
            <a:r>
              <a:rPr lang="ru-RU" sz="2400" b="1" smtClean="0"/>
              <a:t>12</a:t>
            </a:r>
          </a:p>
          <a:p>
            <a:pPr eaLnBrk="1" hangingPunct="1"/>
            <a:r>
              <a:rPr lang="ru-RU" sz="2400" b="1" smtClean="0"/>
              <a:t>10 </a:t>
            </a:r>
            <a:r>
              <a:rPr lang="ru-RU" sz="2400" b="1" baseline="30000" smtClean="0"/>
              <a:t>.</a:t>
            </a:r>
            <a:r>
              <a:rPr lang="ru-RU" sz="2400" b="1" smtClean="0"/>
              <a:t> ( а + 11 )</a:t>
            </a:r>
          </a:p>
          <a:p>
            <a:pPr eaLnBrk="1" hangingPunct="1"/>
            <a:r>
              <a:rPr lang="ru-RU" sz="2400" b="1" smtClean="0"/>
              <a:t>( х – 15 ) </a:t>
            </a:r>
            <a:r>
              <a:rPr lang="ru-RU" sz="2400" b="1" baseline="30000" smtClean="0"/>
              <a:t>. </a:t>
            </a:r>
            <a:r>
              <a:rPr lang="ru-RU" sz="2400" b="1" smtClean="0"/>
              <a:t>4</a:t>
            </a:r>
          </a:p>
          <a:p>
            <a:pPr eaLnBrk="1" hangingPunct="1"/>
            <a:r>
              <a:rPr lang="ru-RU" sz="2400" b="1" smtClean="0"/>
              <a:t>9 </a:t>
            </a:r>
            <a:r>
              <a:rPr lang="ru-RU" sz="2400" b="1" baseline="30000" smtClean="0"/>
              <a:t>.</a:t>
            </a:r>
            <a:r>
              <a:rPr lang="ru-RU" sz="2400" b="1" smtClean="0"/>
              <a:t> ( 7 – с)</a:t>
            </a:r>
          </a:p>
          <a:p>
            <a:pPr eaLnBrk="1" hangingPunct="1"/>
            <a:r>
              <a:rPr lang="ru-RU" sz="2400" b="1" smtClean="0"/>
              <a:t>( а + 8 ) </a:t>
            </a:r>
            <a:r>
              <a:rPr lang="ru-RU" sz="2400" b="1" baseline="30000" smtClean="0"/>
              <a:t>.</a:t>
            </a:r>
            <a:r>
              <a:rPr lang="ru-RU" sz="2400" b="1" smtClean="0"/>
              <a:t> 40</a:t>
            </a:r>
          </a:p>
          <a:p>
            <a:pPr eaLnBrk="1" hangingPunct="1"/>
            <a:r>
              <a:rPr lang="ru-RU" sz="2400" b="1" smtClean="0"/>
              <a:t>( 12 – в ) </a:t>
            </a:r>
            <a:r>
              <a:rPr lang="ru-RU" sz="2400" b="1" baseline="30000" smtClean="0"/>
              <a:t>. </a:t>
            </a:r>
            <a:r>
              <a:rPr lang="ru-RU" sz="2400" b="1" smtClean="0"/>
              <a:t>7</a:t>
            </a:r>
          </a:p>
          <a:p>
            <a:pPr eaLnBrk="1" hangingPunct="1"/>
            <a:r>
              <a:rPr lang="ru-RU" sz="2400" b="1" smtClean="0"/>
              <a:t>10 </a:t>
            </a:r>
            <a:r>
              <a:rPr lang="ru-RU" sz="2400" b="1" baseline="30000" smtClean="0"/>
              <a:t>.</a:t>
            </a:r>
            <a:r>
              <a:rPr lang="ru-RU" sz="2400" b="1" smtClean="0"/>
              <a:t> ( 6 + х)</a:t>
            </a:r>
          </a:p>
          <a:p>
            <a:pPr eaLnBrk="1" hangingPunct="1"/>
            <a:r>
              <a:rPr lang="ru-RU" sz="2400" b="1" smtClean="0"/>
              <a:t>11 </a:t>
            </a:r>
            <a:r>
              <a:rPr lang="ru-RU" sz="2400" b="1" baseline="30000" smtClean="0"/>
              <a:t>.</a:t>
            </a:r>
            <a:r>
              <a:rPr lang="ru-RU" sz="2400" b="1" smtClean="0"/>
              <a:t> ( к – 8 )</a:t>
            </a:r>
          </a:p>
        </p:txBody>
      </p:sp>
      <p:sp>
        <p:nvSpPr>
          <p:cNvPr id="5125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400" b="1" smtClean="0"/>
              <a:t>Упростите:</a:t>
            </a:r>
          </a:p>
          <a:p>
            <a:pPr eaLnBrk="1" hangingPunct="1"/>
            <a:r>
              <a:rPr lang="ru-RU" sz="2400" b="1" smtClean="0"/>
              <a:t>25х + 15х</a:t>
            </a:r>
          </a:p>
          <a:p>
            <a:pPr eaLnBrk="1" hangingPunct="1"/>
            <a:r>
              <a:rPr lang="ru-RU" sz="2400" b="1" smtClean="0"/>
              <a:t>8у + у</a:t>
            </a:r>
          </a:p>
          <a:p>
            <a:pPr eaLnBrk="1" hangingPunct="1"/>
            <a:r>
              <a:rPr lang="ru-RU" sz="2400" b="1" smtClean="0"/>
              <a:t>Х + 19х</a:t>
            </a:r>
          </a:p>
          <a:p>
            <a:pPr eaLnBrk="1" hangingPunct="1"/>
            <a:r>
              <a:rPr lang="ru-RU" sz="2400" b="1" smtClean="0"/>
              <a:t>12у – 3у</a:t>
            </a:r>
          </a:p>
          <a:p>
            <a:pPr eaLnBrk="1" hangingPunct="1"/>
            <a:r>
              <a:rPr lang="ru-RU" sz="2400" b="1" smtClean="0"/>
              <a:t>21а – 20а</a:t>
            </a:r>
          </a:p>
          <a:p>
            <a:pPr eaLnBrk="1" hangingPunct="1"/>
            <a:r>
              <a:rPr lang="ru-RU" sz="2400" b="1" smtClean="0"/>
              <a:t>19в – в</a:t>
            </a:r>
          </a:p>
          <a:p>
            <a:pPr eaLnBrk="1" hangingPunct="1"/>
            <a:r>
              <a:rPr lang="ru-RU" sz="2400" b="1" smtClean="0"/>
              <a:t>9х + 9х - 4х</a:t>
            </a:r>
          </a:p>
          <a:p>
            <a:pPr eaLnBrk="1" hangingPunct="1"/>
            <a:r>
              <a:rPr lang="ru-RU" sz="2400" b="1" smtClean="0"/>
              <a:t>у + у</a:t>
            </a:r>
          </a:p>
          <a:p>
            <a:pPr eaLnBrk="1" hangingPunct="1"/>
            <a:r>
              <a:rPr lang="ru-RU" sz="2400" b="1" smtClean="0"/>
              <a:t>8в + в – 9в</a:t>
            </a:r>
          </a:p>
          <a:p>
            <a:pPr eaLnBrk="1" hangingPunct="1"/>
            <a:endParaRPr lang="ru-RU" sz="2400" b="1" smtClean="0"/>
          </a:p>
        </p:txBody>
      </p:sp>
      <p:pic>
        <p:nvPicPr>
          <p:cNvPr id="4103" name="Picture 7" descr="j028364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188" y="260350"/>
            <a:ext cx="1800225" cy="378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400" smtClean="0"/>
              <a:t>В каком примере указан правильный порядок действий: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400 – ( 18 + 705 : 15 ) </a:t>
            </a:r>
            <a:r>
              <a:rPr lang="ru-RU" b="1" baseline="30000" smtClean="0"/>
              <a:t>.</a:t>
            </a:r>
            <a:r>
              <a:rPr lang="ru-RU" b="1" smtClean="0"/>
              <a:t> 4</a:t>
            </a:r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468313" y="2852738"/>
            <a:ext cx="51133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l"/>
            </a:pPr>
            <a:r>
              <a:rPr lang="ru-RU" sz="3200" b="1"/>
              <a:t>400 – ( 18 + 705 : 15 ) </a:t>
            </a:r>
            <a:r>
              <a:rPr lang="ru-RU" sz="3200" b="1" baseline="30000"/>
              <a:t>.</a:t>
            </a:r>
            <a:r>
              <a:rPr lang="ru-RU" sz="3200" b="1"/>
              <a:t> 4</a:t>
            </a:r>
          </a:p>
        </p:txBody>
      </p:sp>
      <p:sp>
        <p:nvSpPr>
          <p:cNvPr id="6149" name="Rectangle 6"/>
          <p:cNvSpPr>
            <a:spLocks noChangeArrowheads="1"/>
          </p:cNvSpPr>
          <p:nvPr/>
        </p:nvSpPr>
        <p:spPr bwMode="auto">
          <a:xfrm>
            <a:off x="684213" y="4437063"/>
            <a:ext cx="50752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l"/>
            </a:pPr>
            <a:r>
              <a:rPr lang="ru-RU" sz="3200" b="1"/>
              <a:t>400 – ( 18 + 705 : 15 ) . 4</a:t>
            </a:r>
          </a:p>
        </p:txBody>
      </p:sp>
      <p:sp>
        <p:nvSpPr>
          <p:cNvPr id="6150" name="Text Box 8"/>
          <p:cNvSpPr txBox="1">
            <a:spLocks noChangeArrowheads="1"/>
          </p:cNvSpPr>
          <p:nvPr/>
        </p:nvSpPr>
        <p:spPr bwMode="auto">
          <a:xfrm>
            <a:off x="4067175" y="4076700"/>
            <a:ext cx="100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</a:rPr>
              <a:t>1</a:t>
            </a:r>
          </a:p>
        </p:txBody>
      </p:sp>
      <p:sp>
        <p:nvSpPr>
          <p:cNvPr id="6151" name="Text Box 9"/>
          <p:cNvSpPr txBox="1">
            <a:spLocks noChangeArrowheads="1"/>
          </p:cNvSpPr>
          <p:nvPr/>
        </p:nvSpPr>
        <p:spPr bwMode="auto">
          <a:xfrm>
            <a:off x="2843213" y="1412875"/>
            <a:ext cx="1008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</a:rPr>
              <a:t>1</a:t>
            </a:r>
          </a:p>
        </p:txBody>
      </p:sp>
      <p:sp>
        <p:nvSpPr>
          <p:cNvPr id="6152" name="Text Box 11"/>
          <p:cNvSpPr txBox="1">
            <a:spLocks noChangeArrowheads="1"/>
          </p:cNvSpPr>
          <p:nvPr/>
        </p:nvSpPr>
        <p:spPr bwMode="auto">
          <a:xfrm>
            <a:off x="3851275" y="2636838"/>
            <a:ext cx="1008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</a:rPr>
              <a:t>1</a:t>
            </a:r>
          </a:p>
        </p:txBody>
      </p:sp>
      <p:sp>
        <p:nvSpPr>
          <p:cNvPr id="6153" name="Text Box 13"/>
          <p:cNvSpPr txBox="1">
            <a:spLocks noChangeArrowheads="1"/>
          </p:cNvSpPr>
          <p:nvPr/>
        </p:nvSpPr>
        <p:spPr bwMode="auto">
          <a:xfrm>
            <a:off x="2771775" y="2636838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</a:rPr>
              <a:t>2</a:t>
            </a:r>
          </a:p>
        </p:txBody>
      </p:sp>
      <p:sp>
        <p:nvSpPr>
          <p:cNvPr id="6154" name="Text Box 14"/>
          <p:cNvSpPr txBox="1">
            <a:spLocks noChangeArrowheads="1"/>
          </p:cNvSpPr>
          <p:nvPr/>
        </p:nvSpPr>
        <p:spPr bwMode="auto">
          <a:xfrm>
            <a:off x="3851275" y="1412875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</a:rPr>
              <a:t>2</a:t>
            </a:r>
          </a:p>
        </p:txBody>
      </p:sp>
      <p:sp>
        <p:nvSpPr>
          <p:cNvPr id="6155" name="Text Box 15"/>
          <p:cNvSpPr txBox="1">
            <a:spLocks noChangeArrowheads="1"/>
          </p:cNvSpPr>
          <p:nvPr/>
        </p:nvSpPr>
        <p:spPr bwMode="auto">
          <a:xfrm>
            <a:off x="2987675" y="4149725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</a:rPr>
              <a:t>2</a:t>
            </a:r>
          </a:p>
        </p:txBody>
      </p:sp>
      <p:sp>
        <p:nvSpPr>
          <p:cNvPr id="6156" name="Text Box 16"/>
          <p:cNvSpPr txBox="1">
            <a:spLocks noChangeArrowheads="1"/>
          </p:cNvSpPr>
          <p:nvPr/>
        </p:nvSpPr>
        <p:spPr bwMode="auto">
          <a:xfrm>
            <a:off x="4932363" y="1412875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</a:rPr>
              <a:t>3</a:t>
            </a:r>
          </a:p>
        </p:txBody>
      </p:sp>
      <p:sp>
        <p:nvSpPr>
          <p:cNvPr id="6157" name="Text Box 17"/>
          <p:cNvSpPr txBox="1">
            <a:spLocks noChangeArrowheads="1"/>
          </p:cNvSpPr>
          <p:nvPr/>
        </p:nvSpPr>
        <p:spPr bwMode="auto">
          <a:xfrm>
            <a:off x="1619250" y="2636838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</a:rPr>
              <a:t>3</a:t>
            </a:r>
          </a:p>
        </p:txBody>
      </p:sp>
      <p:sp>
        <p:nvSpPr>
          <p:cNvPr id="6158" name="Text Box 18"/>
          <p:cNvSpPr txBox="1">
            <a:spLocks noChangeArrowheads="1"/>
          </p:cNvSpPr>
          <p:nvPr/>
        </p:nvSpPr>
        <p:spPr bwMode="auto">
          <a:xfrm>
            <a:off x="5148263" y="4221163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</a:rPr>
              <a:t>3</a:t>
            </a:r>
          </a:p>
        </p:txBody>
      </p:sp>
      <p:sp>
        <p:nvSpPr>
          <p:cNvPr id="6159" name="Text Box 19"/>
          <p:cNvSpPr txBox="1">
            <a:spLocks noChangeArrowheads="1"/>
          </p:cNvSpPr>
          <p:nvPr/>
        </p:nvSpPr>
        <p:spPr bwMode="auto">
          <a:xfrm>
            <a:off x="1692275" y="1412875"/>
            <a:ext cx="1439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</a:rPr>
              <a:t>4</a:t>
            </a:r>
          </a:p>
        </p:txBody>
      </p:sp>
      <p:sp>
        <p:nvSpPr>
          <p:cNvPr id="6160" name="Text Box 20"/>
          <p:cNvSpPr txBox="1">
            <a:spLocks noChangeArrowheads="1"/>
          </p:cNvSpPr>
          <p:nvPr/>
        </p:nvSpPr>
        <p:spPr bwMode="auto">
          <a:xfrm>
            <a:off x="4932363" y="2708275"/>
            <a:ext cx="1439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</a:rPr>
              <a:t>4</a:t>
            </a:r>
          </a:p>
        </p:txBody>
      </p:sp>
      <p:sp>
        <p:nvSpPr>
          <p:cNvPr id="6161" name="Text Box 21"/>
          <p:cNvSpPr txBox="1">
            <a:spLocks noChangeArrowheads="1"/>
          </p:cNvSpPr>
          <p:nvPr/>
        </p:nvSpPr>
        <p:spPr bwMode="auto">
          <a:xfrm>
            <a:off x="1835150" y="4221163"/>
            <a:ext cx="1439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</a:rPr>
              <a:t>4</a:t>
            </a:r>
          </a:p>
        </p:txBody>
      </p:sp>
      <p:pic>
        <p:nvPicPr>
          <p:cNvPr id="6166" name="Picture 22" descr="j02167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1412875"/>
            <a:ext cx="290512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Физкультминутка:</a:t>
            </a:r>
          </a:p>
        </p:txBody>
      </p:sp>
      <p:pic>
        <p:nvPicPr>
          <p:cNvPr id="9220" name="Picture 4" descr="j0232134"/>
          <p:cNvPicPr>
            <a:picLocks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27088" y="2060575"/>
            <a:ext cx="2952750" cy="3816350"/>
          </a:xfrm>
          <a:noFill/>
        </p:spPr>
      </p:pic>
      <p:pic>
        <p:nvPicPr>
          <p:cNvPr id="9221" name="Picture 5" descr="j017811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1773238"/>
            <a:ext cx="4319587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08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7988" y="6921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62237" fill="hold"/>
                                        <p:tgtEl>
                                          <p:spTgt spid="92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Задание на урок: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№ 571,</a:t>
            </a:r>
          </a:p>
          <a:p>
            <a:pPr eaLnBrk="1" hangingPunct="1"/>
            <a:r>
              <a:rPr lang="ru-RU" b="1" smtClean="0"/>
              <a:t>№ 572,</a:t>
            </a:r>
          </a:p>
          <a:p>
            <a:pPr eaLnBrk="1" hangingPunct="1"/>
            <a:r>
              <a:rPr lang="ru-RU" b="1" smtClean="0"/>
              <a:t>№ 587(а, г, е),</a:t>
            </a:r>
          </a:p>
          <a:p>
            <a:pPr eaLnBrk="1" hangingPunct="1"/>
            <a:r>
              <a:rPr lang="ru-RU" b="1" smtClean="0"/>
              <a:t>№ 593( составить уравнения).</a:t>
            </a:r>
          </a:p>
          <a:p>
            <a:pPr eaLnBrk="1" hangingPunct="1"/>
            <a:r>
              <a:rPr lang="ru-RU" b="1" smtClean="0"/>
              <a:t>Выполнение теста.</a:t>
            </a:r>
          </a:p>
        </p:txBody>
      </p:sp>
      <p:pic>
        <p:nvPicPr>
          <p:cNvPr id="10244" name="Picture 4" descr="j02321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425" y="3789363"/>
            <a:ext cx="3005138" cy="277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Задание на дом: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№ 608,</a:t>
            </a:r>
          </a:p>
          <a:p>
            <a:pPr eaLnBrk="1" hangingPunct="1"/>
            <a:r>
              <a:rPr lang="ru-RU" b="1" smtClean="0"/>
              <a:t>№ 605,</a:t>
            </a:r>
          </a:p>
          <a:p>
            <a:pPr eaLnBrk="1" hangingPunct="1"/>
            <a:r>
              <a:rPr lang="ru-RU" b="1" smtClean="0"/>
              <a:t>№611(в).</a:t>
            </a:r>
          </a:p>
          <a:p>
            <a:pPr eaLnBrk="1" hangingPunct="1"/>
            <a:r>
              <a:rPr lang="ru-RU" b="1" smtClean="0"/>
              <a:t>Повторить правила.</a:t>
            </a:r>
          </a:p>
        </p:txBody>
      </p:sp>
      <p:pic>
        <p:nvPicPr>
          <p:cNvPr id="11268" name="Picture 4" descr="j03433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2276475"/>
            <a:ext cx="3889375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Водяные знаки">
  <a:themeElements>
    <a:clrScheme name="Водяные знак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Водяные знак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одяные знак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223</Words>
  <Application>Microsoft Office PowerPoint</Application>
  <PresentationFormat>Экран (4:3)</PresentationFormat>
  <Paragraphs>52</Paragraphs>
  <Slides>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Wingdings</vt:lpstr>
      <vt:lpstr>Times New Roman</vt:lpstr>
      <vt:lpstr>Оформление по умолчанию</vt:lpstr>
      <vt:lpstr>Водяные знаки</vt:lpstr>
      <vt:lpstr>Упрощение выражений </vt:lpstr>
      <vt:lpstr>Устные упражнения:</vt:lpstr>
      <vt:lpstr>В каком примере указан правильный порядок действий:</vt:lpstr>
      <vt:lpstr>Физкультминутка:</vt:lpstr>
      <vt:lpstr>Задание на урок:</vt:lpstr>
      <vt:lpstr>Задание на дом: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Упрощение выражений</dc:title>
  <dc:creator>дом</dc:creator>
  <cp:lastModifiedBy>Фролова</cp:lastModifiedBy>
  <cp:revision>4</cp:revision>
  <dcterms:created xsi:type="dcterms:W3CDTF">2008-11-18T17:31:37Z</dcterms:created>
  <dcterms:modified xsi:type="dcterms:W3CDTF">2013-04-13T11:02:50Z</dcterms:modified>
</cp:coreProperties>
</file>