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06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28" autoAdjust="0"/>
  </p:normalViewPr>
  <p:slideViewPr>
    <p:cSldViewPr>
      <p:cViewPr varScale="1">
        <p:scale>
          <a:sx n="65" d="100"/>
          <a:sy n="65" d="100"/>
        </p:scale>
        <p:origin x="-14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143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6A75E-D0E7-452D-90EE-98E32F86C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C6CA6-AB56-4573-B640-2BF5DD4F7A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847CF-4A71-4A55-9C97-7800CB8391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E47FB-5CAE-4FFF-9141-6EE8D902F3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3946B2-E44B-4507-8D92-4E3007D15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51C4B-3B42-4EB0-8BCD-C8CCB8538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73E32-5E8A-482E-BEA1-364F652C1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83C4D9-CFA5-4E64-99D0-359ADFDEF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D238C-9088-45CD-B401-D4FA5F21F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203775-3241-4D5E-B1DB-47007485B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A3545-00D5-4BB4-8725-34D1312C9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52CFD-FC75-45AE-9F5F-95817BCBFD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4618E-CD95-452C-A6C9-A1E0FD0655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13315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316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317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318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319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2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4F67F6E5-B930-42CD-9337-2B0F525CA1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5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89;&#1077;&#1084;&#1100;&#1103;.0C7BC09E9D72428\&#1052;&#1086;&#1080;%20&#1076;&#1086;&#1082;&#1091;&#1084;&#1077;&#1085;&#1090;&#1099;\&#1084;&#1072;&#1084;&#1072;\5%20&#1082;&#1083;&#1072;&#1089;&#1089;\&#1095;&#1080;&#1089;&#1083;&#1086;&#1074;&#1099;&#1077;%20&#1080;%20&#1073;&#1091;&#1082;&#1074;&#1077;&#1085;&#1085;&#1099;&#1077;%20&#1074;&#1099;&#1088;&#1072;&#1078;&#1077;&#1085;&#1080;&#1103;\15.mp3" TargetMode="Externa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549275"/>
            <a:ext cx="7772400" cy="1470025"/>
          </a:xfrm>
        </p:spPr>
        <p:txBody>
          <a:bodyPr/>
          <a:lstStyle/>
          <a:p>
            <a:pPr eaLnBrk="1" hangingPunct="1"/>
            <a:r>
              <a:rPr lang="ru-RU" smtClean="0"/>
              <a:t>Числовые и буквенные выражения.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2349500"/>
            <a:ext cx="7454900" cy="3865563"/>
          </a:xfrm>
        </p:spPr>
        <p:txBody>
          <a:bodyPr/>
          <a:lstStyle/>
          <a:p>
            <a:pPr marL="609600" indent="-609600" algn="l" eaLnBrk="1" hangingPunct="1">
              <a:defRPr/>
            </a:pPr>
            <a:r>
              <a:rPr lang="ru-RU" dirty="0" smtClean="0">
                <a:solidFill>
                  <a:srgbClr val="FF0000"/>
                </a:solidFill>
              </a:rPr>
              <a:t>Цели урока: </a:t>
            </a:r>
          </a:p>
          <a:p>
            <a:pPr marL="609600" indent="-609600" algn="l" eaLnBrk="1" hangingPunct="1">
              <a:buFont typeface="Wingdings" pitchFamily="2" charset="2"/>
              <a:buChar char="l"/>
              <a:defRPr/>
            </a:pPr>
            <a:r>
              <a:rPr lang="ru-RU" dirty="0" smtClean="0"/>
              <a:t> Дать понятие буквенного        </a:t>
            </a:r>
          </a:p>
          <a:p>
            <a:pPr marL="609600" indent="-609600" algn="l" eaLnBrk="1" hangingPunct="1">
              <a:buFont typeface="Wingdings" pitchFamily="2" charset="2"/>
              <a:buChar char="l"/>
              <a:defRPr/>
            </a:pPr>
            <a:r>
              <a:rPr lang="ru-RU" dirty="0" smtClean="0"/>
              <a:t>выражения;</a:t>
            </a:r>
          </a:p>
          <a:p>
            <a:pPr marL="609600" indent="-609600" algn="l" eaLnBrk="1" hangingPunct="1">
              <a:buFont typeface="Wingdings" pitchFamily="2" charset="2"/>
              <a:buChar char="l"/>
              <a:defRPr/>
            </a:pPr>
            <a:r>
              <a:rPr lang="ru-RU" dirty="0" smtClean="0"/>
              <a:t> Научить записывать и читать буквенные выражения.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Урок разработан учителем математики СОШ № 19</a:t>
            </a:r>
          </a:p>
          <a:p>
            <a:pPr>
              <a:defRPr/>
            </a:pPr>
            <a:r>
              <a:rPr lang="ru-RU" sz="2000" dirty="0" smtClean="0">
                <a:solidFill>
                  <a:srgbClr val="FF0000"/>
                </a:solidFill>
              </a:rPr>
              <a:t>г.Тимашевска Воеводиной О.А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 marL="609600" indent="-609600" algn="l" eaLnBrk="1" hangingPunct="1">
              <a:buFont typeface="Wingdings" pitchFamily="2" charset="2"/>
              <a:buChar char="l"/>
              <a:defRPr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 marL="609600" indent="-609600" eaLnBrk="1" hangingPunct="1">
              <a:buFontTx/>
              <a:buAutoNum type="arabicPeriod"/>
              <a:defRPr/>
            </a:pPr>
            <a:endParaRPr lang="ru-RU" dirty="0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400" smtClean="0"/>
              <a:t>№296</a:t>
            </a:r>
            <a:br>
              <a:rPr lang="ru-RU" sz="3400" smtClean="0"/>
            </a:br>
            <a:r>
              <a:rPr lang="ru-RU" sz="3400" smtClean="0"/>
              <a:t>Найдите значение выражения: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(135+</a:t>
            </a:r>
            <a:r>
              <a:rPr lang="en-US" sz="2800" smtClean="0"/>
              <a:t>n</a:t>
            </a:r>
            <a:r>
              <a:rPr lang="ru-RU" sz="2800" smtClean="0"/>
              <a:t>)-23, если </a:t>
            </a:r>
            <a:r>
              <a:rPr lang="en-US" sz="2800" smtClean="0"/>
              <a:t>n</a:t>
            </a:r>
            <a:r>
              <a:rPr lang="ru-RU" sz="2800" smtClean="0"/>
              <a:t>=73, 65, 0.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  Решение: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Если </a:t>
            </a:r>
            <a:r>
              <a:rPr lang="en-US" sz="2800" smtClean="0"/>
              <a:t>n</a:t>
            </a:r>
            <a:r>
              <a:rPr lang="ru-RU" sz="2800" smtClean="0"/>
              <a:t>=73, то (135+</a:t>
            </a:r>
            <a:r>
              <a:rPr lang="en-US" sz="2800" smtClean="0"/>
              <a:t>n</a:t>
            </a:r>
            <a:r>
              <a:rPr lang="ru-RU" sz="2800" smtClean="0"/>
              <a:t>)-23=(135+73)-23=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=208-23=185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Если </a:t>
            </a:r>
            <a:r>
              <a:rPr lang="en-US" sz="2800" smtClean="0"/>
              <a:t>n</a:t>
            </a:r>
            <a:r>
              <a:rPr lang="ru-RU" sz="2800" smtClean="0"/>
              <a:t>=65, то (135+</a:t>
            </a:r>
            <a:r>
              <a:rPr lang="en-US" sz="2800" smtClean="0"/>
              <a:t>n</a:t>
            </a:r>
            <a:r>
              <a:rPr lang="ru-RU" sz="2800" smtClean="0"/>
              <a:t>)-23=(135+65)-23=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=200-23=177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Если </a:t>
            </a:r>
            <a:r>
              <a:rPr lang="en-US" sz="2800" smtClean="0"/>
              <a:t>n</a:t>
            </a:r>
            <a:r>
              <a:rPr lang="ru-RU" sz="2800" smtClean="0"/>
              <a:t>=0, то (135+</a:t>
            </a:r>
            <a:r>
              <a:rPr lang="en-US" sz="2800" smtClean="0"/>
              <a:t>n</a:t>
            </a:r>
            <a:r>
              <a:rPr lang="ru-RU" sz="2800" smtClean="0"/>
              <a:t>)-23=(135+0)-23=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=135-23=112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smtClean="0"/>
              <a:t>Ответ: 185, 177, 112.</a:t>
            </a:r>
          </a:p>
          <a:p>
            <a:pPr eaLnBrk="1" hangingPunct="1">
              <a:lnSpc>
                <a:spcPct val="90000"/>
              </a:lnSpc>
            </a:pPr>
            <a:endParaRPr lang="ru-RU" sz="2800" smtClean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9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2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5" dur="5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8" dur="5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7" dur="500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2" grpId="1"/>
      <p:bldP spid="25603" grpId="0" build="p"/>
      <p:bldP spid="25603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на урок: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299,</a:t>
            </a:r>
          </a:p>
          <a:p>
            <a:pPr eaLnBrk="1" hangingPunct="1"/>
            <a:r>
              <a:rPr lang="ru-RU" smtClean="0"/>
              <a:t>№ 305(а),</a:t>
            </a:r>
          </a:p>
          <a:p>
            <a:pPr eaLnBrk="1" hangingPunct="1"/>
            <a:r>
              <a:rPr lang="ru-RU" smtClean="0"/>
              <a:t>№ 306,</a:t>
            </a:r>
            <a:endParaRPr lang="en-US" smtClean="0"/>
          </a:p>
          <a:p>
            <a:pPr eaLnBrk="1" hangingPunct="1"/>
            <a:r>
              <a:rPr lang="ru-RU" smtClean="0"/>
              <a:t>№ 301,</a:t>
            </a:r>
          </a:p>
          <a:p>
            <a:pPr eaLnBrk="1" hangingPunct="1"/>
            <a:r>
              <a:rPr lang="ru-RU" smtClean="0"/>
              <a:t>№ 304.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Задание на дом: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№ 321</a:t>
            </a:r>
          </a:p>
          <a:p>
            <a:pPr eaLnBrk="1" hangingPunct="1"/>
            <a:r>
              <a:rPr lang="ru-RU" smtClean="0"/>
              <a:t>№ 325</a:t>
            </a:r>
          </a:p>
          <a:p>
            <a:pPr eaLnBrk="1" hangingPunct="1"/>
            <a:r>
              <a:rPr lang="ru-RU" smtClean="0"/>
              <a:t>№ 320(а)</a:t>
            </a:r>
          </a:p>
          <a:p>
            <a:pPr eaLnBrk="1" hangingPunct="1"/>
            <a:r>
              <a:rPr lang="ru-RU" smtClean="0"/>
              <a:t>п. 8-выучить правила,п.1-7 повторить.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/>
            <a:r>
              <a:rPr lang="ru-RU" sz="4400" smtClean="0"/>
              <a:t>Итог урока.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Устный счёт: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500-328=172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423+187+77=687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623-378-123=122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23+87+77+13=200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437-38=399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322-123=199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233-(133+65)=35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711-612=99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266-54-46=166</a:t>
            </a:r>
          </a:p>
          <a:p>
            <a:pPr eaLnBrk="1" hangingPunct="1">
              <a:lnSpc>
                <a:spcPct val="90000"/>
              </a:lnSpc>
            </a:pPr>
            <a:endParaRPr lang="ru-RU" smtClean="0"/>
          </a:p>
          <a:p>
            <a:pPr eaLnBrk="1" hangingPunct="1">
              <a:lnSpc>
                <a:spcPct val="90000"/>
              </a:lnSpc>
            </a:pPr>
            <a:r>
              <a:rPr lang="ru-RU" smtClean="0"/>
              <a:t>56+77=133</a:t>
            </a:r>
          </a:p>
        </p:txBody>
      </p:sp>
      <p:sp>
        <p:nvSpPr>
          <p:cNvPr id="3079" name="Oval 7"/>
          <p:cNvSpPr>
            <a:spLocks noChangeArrowheads="1"/>
          </p:cNvSpPr>
          <p:nvPr/>
        </p:nvSpPr>
        <p:spPr bwMode="auto">
          <a:xfrm>
            <a:off x="2411413" y="1557338"/>
            <a:ext cx="1008062" cy="503237"/>
          </a:xfrm>
          <a:prstGeom prst="ellipse">
            <a:avLst/>
          </a:prstGeom>
          <a:solidFill>
            <a:srgbClr val="A606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Oval 8"/>
          <p:cNvSpPr>
            <a:spLocks noChangeArrowheads="1"/>
          </p:cNvSpPr>
          <p:nvPr/>
        </p:nvSpPr>
        <p:spPr bwMode="auto">
          <a:xfrm>
            <a:off x="3059113" y="2492375"/>
            <a:ext cx="1008062" cy="503238"/>
          </a:xfrm>
          <a:prstGeom prst="ellipse">
            <a:avLst/>
          </a:prstGeom>
          <a:solidFill>
            <a:srgbClr val="A606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Oval 9"/>
          <p:cNvSpPr>
            <a:spLocks noChangeArrowheads="1"/>
          </p:cNvSpPr>
          <p:nvPr/>
        </p:nvSpPr>
        <p:spPr bwMode="auto">
          <a:xfrm>
            <a:off x="3132138" y="3429000"/>
            <a:ext cx="1008062" cy="503238"/>
          </a:xfrm>
          <a:prstGeom prst="ellipse">
            <a:avLst/>
          </a:prstGeom>
          <a:solidFill>
            <a:srgbClr val="A606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2" name="Oval 10"/>
          <p:cNvSpPr>
            <a:spLocks noChangeArrowheads="1"/>
          </p:cNvSpPr>
          <p:nvPr/>
        </p:nvSpPr>
        <p:spPr bwMode="auto">
          <a:xfrm>
            <a:off x="3276600" y="4365625"/>
            <a:ext cx="1008063" cy="503238"/>
          </a:xfrm>
          <a:prstGeom prst="ellipse">
            <a:avLst/>
          </a:prstGeom>
          <a:solidFill>
            <a:srgbClr val="A606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3" name="Oval 11"/>
          <p:cNvSpPr>
            <a:spLocks noChangeArrowheads="1"/>
          </p:cNvSpPr>
          <p:nvPr/>
        </p:nvSpPr>
        <p:spPr bwMode="auto">
          <a:xfrm>
            <a:off x="2195513" y="5300663"/>
            <a:ext cx="1008062" cy="503237"/>
          </a:xfrm>
          <a:prstGeom prst="ellipse">
            <a:avLst/>
          </a:prstGeom>
          <a:solidFill>
            <a:srgbClr val="A6062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6588125" y="1557338"/>
            <a:ext cx="935038" cy="431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7451725" y="2565400"/>
            <a:ext cx="935038" cy="431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6588125" y="3500438"/>
            <a:ext cx="935038" cy="431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3" name="Rectangle 15"/>
          <p:cNvSpPr>
            <a:spLocks noChangeArrowheads="1"/>
          </p:cNvSpPr>
          <p:nvPr/>
        </p:nvSpPr>
        <p:spPr bwMode="auto">
          <a:xfrm>
            <a:off x="6948488" y="4437063"/>
            <a:ext cx="935037" cy="431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4" name="Rectangle 16"/>
          <p:cNvSpPr>
            <a:spLocks noChangeArrowheads="1"/>
          </p:cNvSpPr>
          <p:nvPr/>
        </p:nvSpPr>
        <p:spPr bwMode="auto">
          <a:xfrm>
            <a:off x="6300788" y="5300663"/>
            <a:ext cx="935037" cy="431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98 -0.03954 C 0.11181 -0.21318 0.20764 -0.38636 0.24601 -0.45596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90751E-6 C -0.01112 -0.0148 -0.02448 -0.01711 -0.03803 -0.0252 C -0.04132 -0.02728 -0.04428 -0.02982 -0.04757 -0.03167 C -0.05487 -0.03607 -0.06233 -0.04023 -0.0698 -0.04439 C -0.0908 -0.05641 -0.11494 -0.07237 -0.13334 -0.09087 C -0.1408 -0.0985 -0.14671 -0.10613 -0.15556 -0.10982 C -0.16198 -0.11561 -0.16372 -0.11653 -0.17136 -0.11399 C -0.18403 -0.10266 -0.19948 -0.10081 -0.21424 -0.09919 C -0.21997 -0.09757 -0.22587 -0.09688 -0.2316 -0.09503 C -0.23872 -0.09271 -0.24532 -0.0867 -0.25226 -0.08439 C -0.25643 -0.083 -0.26077 -0.083 -0.26494 -0.08231 C -0.26858 -0.0793 -0.27257 -0.07722 -0.27605 -0.07399 C -0.28178 -0.0689 -0.28681 -0.06219 -0.29358 -0.05919 C -0.29566 -0.05618 -0.29844 -0.0541 -0.3 -0.05063 C -0.30712 -0.03514 -0.29566 -0.05271 -0.30469 -0.04 C -0.3066 -0.03237 -0.31181 -0.01618 -0.3158 -0.0104 C -0.32049 0.00879 -0.32744 0.0259 -0.33334 0.04439 C -0.33282 0.05642 -0.33438 0.06913 -0.3316 0.08046 C -0.32987 0.08763 -0.3125 0.09457 -0.30782 0.09734 C -0.29497 0.10474 -0.28282 0.11353 -0.2698 0.1207 C -0.26059 0.12578 -0.25382 0.13457 -0.24445 0.13966 C -0.23403 0.13619 -0.23803 0.13711 -0.23334 0.12694 C -0.23004 0.12 -0.22327 0.11561 -0.21893 0.11006 C -0.21789 0.10544 -0.20938 0.09364 -0.20469 0.09318 C -0.18143 0.09133 -0.15816 0.09179 -0.1349 0.0911 C -0.1191 0.08555 -0.00869 0.08902 0.00173 0.08879 C 0.01128 0.09226 0.03125 0.08509 0.03975 0.08463 C 0.06458 0.0837 0.08958 0.08324 0.11441 0.08255 C 0.14548 0.07422 0.17968 0.08231 0.21111 0.08463 C 0.21423 0.08324 0.21736 0.08046 0.22066 0.08046 C 0.22343 0.08046 0.22604 0.08324 0.22864 0.08463 C 0.23628 0.08833 0.2427 0.09133 0.25086 0.09318 C 0.27343 0.10312 0.27864 0.10729 0.30329 0.11006 C 0.3151 0.09966 0.3026 0.10913 0.3302 0.10359 C 0.33906 0.10174 0.34895 0.0948 0.35729 0.0911 C 0.36232 0.08902 0.36788 0.08948 0.37309 0.08879 C 0.4092 0.05665 0.45989 0.08393 0.50329 0.08463 C 0.52447 0.08671 0.54027 0.08532 0.55885 0.09318 C 0.56441 0.10058 0.56562 0.10058 0.5684 0.11006 C 0.56909 0.11283 0.56909 0.11584 0.56996 0.11838 C 0.57152 0.12231 0.5743 0.12532 0.57621 0.12902 C 0.57673 0.1311 0.57691 0.13364 0.57777 0.13549 C 0.57864 0.13711 0.5809 0.13757 0.58107 0.13966 C 0.58437 0.16763 0.58159 0.17596 0.58732 0.19885 C 0.58819 0.25642 0.60017 0.40162 0.5842 0.44393 C 0.58194 0.45665 0.57777 0.46752 0.57465 0.48 C 0.57413 0.48231 0.5717 0.4837 0.57152 0.48624 C 0.57066 0.50035 0.57152 0.51445 0.57152 0.52856 " pathEditMode="relative" ptsTypes="fffffffffffffffffffffffffffffffffffffffffffffffA">
                                      <p:cBhvr>
                                        <p:cTn id="92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6 0.0474 C 0.07552 0.05572 0.09444 0.06428 0.11371 0.07052 C 0.11857 0.07491 0.12205 0.07838 0.12482 0.08532 C 0.12708 0.09087 0.13125 0.1022 0.13125 0.10243 C 0.13021 0.14798 0.13541 0.16647 0.12326 0.19954 C 0.12205 0.20809 0.11701 0.22266 0.11215 0.22913 C 0.10746 0.23538 0.10017 0.23561 0.09462 0.23977 C 0.07951 0.25087 0.0908 0.24624 0.07882 0.25017 C 0.07326 0.25387 0.06805 0.25642 0.06285 0.26081 C 0.05555 0.27538 0.04323 0.28208 0.03594 0.29665 C 0.03142 0.31538 0.03212 0.30381 0.03594 0.32416 C 0.03698 0.32971 0.03698 0.34266 0.04236 0.34543 C 0.04635 0.34751 0.05087 0.34821 0.05503 0.3496 C 0.06979 0.35931 0.05069 0.34775 0.07239 0.35584 C 0.0809 0.35884 0.08125 0.3637 0.09149 0.36647 C 0.10226 0.37341 0.09566 0.36994 0.11215 0.37503 L 0.11215 0.37526 C 0.12344 0.38104 0.13368 0.38682 0.14548 0.38983 C 0.15243 0.39607 0.17066 0.40462 0.17882 0.40462 L 0.26128 0.29896 L 0.3217 0.36231 L 0.37239 0.29665 L 0.53594 0.38775 " pathEditMode="relative" rAng="0" ptsTypes="fffffffffffffffFffAAAAA">
                                      <p:cBhvr>
                                        <p:cTn id="96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" y="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0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105" dur="2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1000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 build="p"/>
      <p:bldP spid="3078" grpId="0" build="p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  <p:bldP spid="308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Голубые холмы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19700" y="1412875"/>
            <a:ext cx="3673475" cy="3671888"/>
          </a:xfrm>
          <a:noFill/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938462"/>
          </a:xfrm>
        </p:spPr>
        <p:txBody>
          <a:bodyPr/>
          <a:lstStyle/>
          <a:p>
            <a:pPr eaLnBrk="1" hangingPunct="1"/>
            <a:r>
              <a:rPr lang="ru-RU" sz="2400" b="1" smtClean="0"/>
              <a:t>Не простое это дело-</a:t>
            </a:r>
            <a:br>
              <a:rPr lang="ru-RU" sz="2400" b="1" smtClean="0"/>
            </a:br>
            <a:r>
              <a:rPr lang="ru-RU" sz="2400" b="1" smtClean="0"/>
              <a:t>очень быстро и умело</a:t>
            </a:r>
            <a:br>
              <a:rPr lang="ru-RU" sz="2400" b="1" smtClean="0"/>
            </a:br>
            <a:r>
              <a:rPr lang="ru-RU" sz="2400" b="1" smtClean="0"/>
              <a:t>треугольники считать.</a:t>
            </a:r>
            <a:br>
              <a:rPr lang="ru-RU" sz="2400" b="1" smtClean="0"/>
            </a:br>
            <a:r>
              <a:rPr lang="ru-RU" sz="2400" b="1" smtClean="0"/>
              <a:t>Например в фигуре этой</a:t>
            </a:r>
            <a:br>
              <a:rPr lang="ru-RU" sz="2400" b="1" smtClean="0"/>
            </a:br>
            <a:r>
              <a:rPr lang="ru-RU" sz="2400" b="1" smtClean="0"/>
              <a:t>сколько разных</a:t>
            </a:r>
            <a:r>
              <a:rPr lang="en-US" sz="2400" b="1" smtClean="0"/>
              <a:t> ?</a:t>
            </a:r>
            <a:r>
              <a:rPr lang="ru-RU" sz="2400" b="1" smtClean="0"/>
              <a:t> Рассмотри</a:t>
            </a:r>
            <a:br>
              <a:rPr lang="ru-RU" sz="2400" b="1" smtClean="0"/>
            </a:br>
            <a:r>
              <a:rPr lang="ru-RU" sz="2400" b="1" smtClean="0"/>
              <a:t>всё внимательно исследуй</a:t>
            </a:r>
            <a:br>
              <a:rPr lang="ru-RU" sz="2400" b="1" smtClean="0"/>
            </a:br>
            <a:r>
              <a:rPr lang="ru-RU" sz="2400" b="1" smtClean="0"/>
              <a:t>и по краю и внутри.</a:t>
            </a:r>
          </a:p>
        </p:txBody>
      </p:sp>
      <p:sp>
        <p:nvSpPr>
          <p:cNvPr id="6148" name="Line 7"/>
          <p:cNvSpPr>
            <a:spLocks noChangeShapeType="1"/>
          </p:cNvSpPr>
          <p:nvPr/>
        </p:nvSpPr>
        <p:spPr bwMode="auto">
          <a:xfrm flipV="1">
            <a:off x="1619250" y="3357563"/>
            <a:ext cx="1081088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9" name="Line 8"/>
          <p:cNvSpPr>
            <a:spLocks noChangeShapeType="1"/>
          </p:cNvSpPr>
          <p:nvPr/>
        </p:nvSpPr>
        <p:spPr bwMode="auto">
          <a:xfrm>
            <a:off x="2700338" y="3357563"/>
            <a:ext cx="2159000" cy="215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0" name="Line 9"/>
          <p:cNvSpPr>
            <a:spLocks noChangeShapeType="1"/>
          </p:cNvSpPr>
          <p:nvPr/>
        </p:nvSpPr>
        <p:spPr bwMode="auto">
          <a:xfrm>
            <a:off x="1619250" y="5373688"/>
            <a:ext cx="3240088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1" name="Line 10"/>
          <p:cNvSpPr>
            <a:spLocks noChangeShapeType="1"/>
          </p:cNvSpPr>
          <p:nvPr/>
        </p:nvSpPr>
        <p:spPr bwMode="auto">
          <a:xfrm flipH="1" flipV="1">
            <a:off x="1187450" y="3644900"/>
            <a:ext cx="3600450" cy="1871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2" name="Line 11"/>
          <p:cNvSpPr>
            <a:spLocks noChangeShapeType="1"/>
          </p:cNvSpPr>
          <p:nvPr/>
        </p:nvSpPr>
        <p:spPr bwMode="auto">
          <a:xfrm flipV="1">
            <a:off x="1619250" y="3789363"/>
            <a:ext cx="3168650" cy="158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53" name="Text Box 12"/>
          <p:cNvSpPr txBox="1">
            <a:spLocks noChangeArrowheads="1"/>
          </p:cNvSpPr>
          <p:nvPr/>
        </p:nvSpPr>
        <p:spPr bwMode="auto">
          <a:xfrm>
            <a:off x="1331913" y="5229225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</a:t>
            </a:r>
          </a:p>
        </p:txBody>
      </p:sp>
      <p:sp>
        <p:nvSpPr>
          <p:cNvPr id="6154" name="Text Box 15"/>
          <p:cNvSpPr txBox="1">
            <a:spLocks noChangeArrowheads="1"/>
          </p:cNvSpPr>
          <p:nvPr/>
        </p:nvSpPr>
        <p:spPr bwMode="auto">
          <a:xfrm>
            <a:off x="2555875" y="2924175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</a:t>
            </a:r>
          </a:p>
        </p:txBody>
      </p:sp>
      <p:sp>
        <p:nvSpPr>
          <p:cNvPr id="6155" name="Text Box 16"/>
          <p:cNvSpPr txBox="1">
            <a:spLocks noChangeArrowheads="1"/>
          </p:cNvSpPr>
          <p:nvPr/>
        </p:nvSpPr>
        <p:spPr bwMode="auto">
          <a:xfrm>
            <a:off x="4932363" y="53006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</a:t>
            </a:r>
          </a:p>
        </p:txBody>
      </p:sp>
      <p:sp>
        <p:nvSpPr>
          <p:cNvPr id="6156" name="Text Box 17"/>
          <p:cNvSpPr txBox="1">
            <a:spLocks noChangeArrowheads="1"/>
          </p:cNvSpPr>
          <p:nvPr/>
        </p:nvSpPr>
        <p:spPr bwMode="auto">
          <a:xfrm>
            <a:off x="3492500" y="371633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157" name="Text Box 18"/>
          <p:cNvSpPr txBox="1">
            <a:spLocks noChangeArrowheads="1"/>
          </p:cNvSpPr>
          <p:nvPr/>
        </p:nvSpPr>
        <p:spPr bwMode="auto">
          <a:xfrm>
            <a:off x="3563938" y="3789363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</a:t>
            </a:r>
          </a:p>
        </p:txBody>
      </p:sp>
      <p:sp>
        <p:nvSpPr>
          <p:cNvPr id="6158" name="Text Box 19"/>
          <p:cNvSpPr txBox="1">
            <a:spLocks noChangeArrowheads="1"/>
          </p:cNvSpPr>
          <p:nvPr/>
        </p:nvSpPr>
        <p:spPr bwMode="auto">
          <a:xfrm>
            <a:off x="2987675" y="4076700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</a:t>
            </a:r>
          </a:p>
        </p:txBody>
      </p:sp>
      <p:sp>
        <p:nvSpPr>
          <p:cNvPr id="6159" name="Text Box 20"/>
          <p:cNvSpPr txBox="1">
            <a:spLocks noChangeArrowheads="1"/>
          </p:cNvSpPr>
          <p:nvPr/>
        </p:nvSpPr>
        <p:spPr bwMode="auto">
          <a:xfrm>
            <a:off x="2051050" y="36449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Р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7" name="Rectangle 4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1026" name="Organization Chart 44"/>
          <p:cNvGraphicFramePr>
            <a:graphicFrameLocks/>
          </p:cNvGraphicFramePr>
          <p:nvPr>
            <p:ph type="dgm" idx="1"/>
          </p:nvPr>
        </p:nvGraphicFramePr>
        <p:xfrm>
          <a:off x="395288" y="188913"/>
          <a:ext cx="8208962" cy="6335712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sp>
        <p:nvSpPr>
          <p:cNvPr id="1038" name="Line 56"/>
          <p:cNvSpPr>
            <a:spLocks noChangeShapeType="1"/>
          </p:cNvSpPr>
          <p:nvPr/>
        </p:nvSpPr>
        <p:spPr bwMode="auto">
          <a:xfrm>
            <a:off x="4500563" y="1773238"/>
            <a:ext cx="0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9" name="Line 58"/>
          <p:cNvSpPr>
            <a:spLocks noChangeShapeType="1"/>
          </p:cNvSpPr>
          <p:nvPr/>
        </p:nvSpPr>
        <p:spPr bwMode="auto">
          <a:xfrm>
            <a:off x="2268538" y="4149725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40" name="Line 59"/>
          <p:cNvSpPr>
            <a:spLocks noChangeShapeType="1"/>
          </p:cNvSpPr>
          <p:nvPr/>
        </p:nvSpPr>
        <p:spPr bwMode="auto">
          <a:xfrm>
            <a:off x="6732588" y="4149725"/>
            <a:ext cx="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9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400" smtClean="0"/>
              <a:t>Числовые выражения:</a:t>
            </a:r>
            <a:br>
              <a:rPr lang="ru-RU" sz="3400" smtClean="0"/>
            </a:br>
            <a:endParaRPr lang="ru-RU" sz="34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5387"/>
          </a:xfrm>
        </p:spPr>
        <p:txBody>
          <a:bodyPr/>
          <a:lstStyle/>
          <a:p>
            <a:pPr eaLnBrk="1" hangingPunct="1"/>
            <a:r>
              <a:rPr lang="ru-RU" smtClean="0"/>
              <a:t>Решив числовое выражение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25+15+31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найдём </a:t>
            </a:r>
            <a:r>
              <a:rPr lang="ru-RU" b="1" smtClean="0"/>
              <a:t>значение</a:t>
            </a:r>
            <a:r>
              <a:rPr lang="ru-RU" smtClean="0"/>
              <a:t> этого </a:t>
            </a:r>
            <a:r>
              <a:rPr lang="ru-RU" b="1" smtClean="0"/>
              <a:t>выражения  71</a:t>
            </a:r>
          </a:p>
          <a:p>
            <a:pPr eaLnBrk="1" hangingPunct="1"/>
            <a:r>
              <a:rPr lang="ru-RU" smtClean="0"/>
              <a:t>Решив числовое выражение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            64-21+1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найдём </a:t>
            </a:r>
            <a:r>
              <a:rPr lang="ru-RU" b="1" smtClean="0"/>
              <a:t>значение</a:t>
            </a:r>
            <a:r>
              <a:rPr lang="ru-RU" smtClean="0"/>
              <a:t> этого </a:t>
            </a:r>
            <a:r>
              <a:rPr lang="ru-RU" b="1" smtClean="0"/>
              <a:t>выражения  44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400" u="sng" smtClean="0"/>
              <a:t>Правило:</a:t>
            </a:r>
            <a:br>
              <a:rPr lang="ru-RU" sz="3400" u="sng" smtClean="0"/>
            </a:br>
            <a:endParaRPr lang="ru-RU" sz="3400" u="sng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Число, получаемое в результате выполнения всех указанных действий в числовом выражении, называют </a:t>
            </a:r>
            <a:r>
              <a:rPr lang="ru-RU" b="1" smtClean="0"/>
              <a:t>значением</a:t>
            </a:r>
            <a:r>
              <a:rPr lang="ru-RU" smtClean="0"/>
              <a:t> этого </a:t>
            </a:r>
            <a:r>
              <a:rPr lang="ru-RU" b="1" smtClean="0"/>
              <a:t>выражения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algn="ctr" eaLnBrk="1" hangingPunct="1"/>
            <a:r>
              <a:rPr lang="ru-RU" smtClean="0"/>
              <a:t>Буквенные выражения: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5688013"/>
          </a:xfrm>
        </p:spPr>
        <p:txBody>
          <a:bodyPr/>
          <a:lstStyle/>
          <a:p>
            <a:pPr eaLnBrk="1" hangingPunct="1"/>
            <a:r>
              <a:rPr lang="ru-RU" smtClean="0"/>
              <a:t>Выражения, содержащие буквы, называют </a:t>
            </a:r>
            <a:r>
              <a:rPr lang="ru-RU" b="1" smtClean="0"/>
              <a:t>буквенными выражениями</a:t>
            </a:r>
            <a:r>
              <a:rPr lang="ru-RU" smtClean="0"/>
              <a:t>.</a:t>
            </a:r>
          </a:p>
          <a:p>
            <a:pPr eaLnBrk="1" hangingPunct="1"/>
            <a:r>
              <a:rPr lang="ru-RU" smtClean="0"/>
              <a:t>Числа, которыми заменяют букву, называют </a:t>
            </a:r>
            <a:r>
              <a:rPr lang="ru-RU" b="1" smtClean="0"/>
              <a:t>значениями этой буквы.</a:t>
            </a:r>
          </a:p>
          <a:p>
            <a:pPr eaLnBrk="1" hangingPunct="1"/>
            <a:r>
              <a:rPr lang="ru-RU" b="1" smtClean="0"/>
              <a:t>Например: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     </a:t>
            </a:r>
            <a:r>
              <a:rPr lang="ru-RU" smtClean="0"/>
              <a:t>а+12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При а=4, а+12=4+12=</a:t>
            </a:r>
            <a:r>
              <a:rPr lang="ru-RU" b="1" smtClean="0">
                <a:solidFill>
                  <a:srgbClr val="A60621"/>
                </a:solidFill>
              </a:rPr>
              <a:t>16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При а=5,а+12=5+12=</a:t>
            </a:r>
            <a:r>
              <a:rPr lang="ru-RU" b="1" smtClean="0">
                <a:solidFill>
                  <a:srgbClr val="A60621"/>
                </a:solidFill>
              </a:rPr>
              <a:t>17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При а=10, а+12=10+12=</a:t>
            </a:r>
            <a:r>
              <a:rPr lang="ru-RU" b="1" smtClean="0">
                <a:solidFill>
                  <a:srgbClr val="A60621"/>
                </a:solidFill>
              </a:rPr>
              <a:t>22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При а=21, а+12=21+12=</a:t>
            </a:r>
            <a:r>
              <a:rPr lang="ru-RU" b="1" smtClean="0">
                <a:solidFill>
                  <a:srgbClr val="A60621"/>
                </a:solidFill>
              </a:rPr>
              <a:t>33</a:t>
            </a:r>
          </a:p>
          <a:p>
            <a:pPr eaLnBrk="1" hangingPunct="1">
              <a:buFont typeface="Wingdings" pitchFamily="2" charset="2"/>
              <a:buNone/>
            </a:pPr>
            <a:endParaRPr lang="ru-RU" b="1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98" decel="100000" fill="hold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98" decel="100000" fill="hold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98" decel="100000" fill="hold"/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физкультминутка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15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55895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sport05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2205038"/>
            <a:ext cx="48244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sport05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2205038"/>
            <a:ext cx="48244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sport05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150" y="2205038"/>
            <a:ext cx="48244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7006" fill="hold"/>
                                        <p:tgtEl>
                                          <p:spTgt spid="317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1748"/>
                </p:tgtEl>
              </p:cMediaNode>
            </p:audio>
          </p:childTnLst>
        </p:cTn>
      </p:par>
    </p:tnLst>
    <p:bldLst>
      <p:bldP spid="31746" grpId="0"/>
      <p:bldP spid="3174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ru-RU" smtClean="0"/>
              <a:t>Заполните таблицу:</a:t>
            </a:r>
          </a:p>
        </p:txBody>
      </p:sp>
      <p:graphicFrame>
        <p:nvGraphicFramePr>
          <p:cNvPr id="23604" name="Group 52"/>
          <p:cNvGraphicFramePr>
            <a:graphicFrameLocks noGrp="1"/>
          </p:cNvGraphicFramePr>
          <p:nvPr>
            <p:ph type="tbl" idx="1"/>
          </p:nvPr>
        </p:nvGraphicFramePr>
        <p:xfrm>
          <a:off x="468313" y="1628775"/>
          <a:ext cx="8229600" cy="3671888"/>
        </p:xfrm>
        <a:graphic>
          <a:graphicData uri="http://schemas.openxmlformats.org/drawingml/2006/table">
            <a:tbl>
              <a:tblPr/>
              <a:tblGrid>
                <a:gridCol w="2232025"/>
                <a:gridCol w="935037"/>
                <a:gridCol w="936625"/>
                <a:gridCol w="1079500"/>
                <a:gridCol w="865188"/>
                <a:gridCol w="1079500"/>
                <a:gridCol w="1101725"/>
              </a:tblGrid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Значение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Значение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а+12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Значение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16-а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05" name="Cloud"/>
          <p:cNvSpPr>
            <a:spLocks noChangeAspect="1" noEditPoints="1" noChangeArrowheads="1"/>
          </p:cNvSpPr>
          <p:nvPr/>
        </p:nvSpPr>
        <p:spPr bwMode="auto">
          <a:xfrm>
            <a:off x="2843213" y="2924175"/>
            <a:ext cx="719137" cy="4048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606" name="Cloud"/>
          <p:cNvSpPr>
            <a:spLocks noChangeAspect="1" noEditPoints="1" noChangeArrowheads="1"/>
          </p:cNvSpPr>
          <p:nvPr/>
        </p:nvSpPr>
        <p:spPr bwMode="auto">
          <a:xfrm>
            <a:off x="4716463" y="4149725"/>
            <a:ext cx="719137" cy="4048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607" name="Cloud"/>
          <p:cNvSpPr>
            <a:spLocks noChangeAspect="1" noEditPoints="1" noChangeArrowheads="1"/>
          </p:cNvSpPr>
          <p:nvPr/>
        </p:nvSpPr>
        <p:spPr bwMode="auto">
          <a:xfrm>
            <a:off x="6732588" y="2924175"/>
            <a:ext cx="719137" cy="4048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608" name="Cloud"/>
          <p:cNvSpPr>
            <a:spLocks noChangeAspect="1" noEditPoints="1" noChangeArrowheads="1"/>
          </p:cNvSpPr>
          <p:nvPr/>
        </p:nvSpPr>
        <p:spPr bwMode="auto">
          <a:xfrm>
            <a:off x="7740650" y="4149725"/>
            <a:ext cx="719138" cy="4048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609" name="Lock"/>
          <p:cNvSpPr>
            <a:spLocks noEditPoints="1" noChangeArrowheads="1"/>
          </p:cNvSpPr>
          <p:nvPr/>
        </p:nvSpPr>
        <p:spPr bwMode="auto">
          <a:xfrm>
            <a:off x="2916238" y="3933825"/>
            <a:ext cx="484187" cy="595313"/>
          </a:xfrm>
          <a:custGeom>
            <a:avLst/>
            <a:gdLst>
              <a:gd name="T0" fmla="*/ 121647322 w 21600"/>
              <a:gd name="T1" fmla="*/ 0 h 21600"/>
              <a:gd name="T2" fmla="*/ 243294106 w 21600"/>
              <a:gd name="T3" fmla="*/ 201102557 h 21600"/>
              <a:gd name="T4" fmla="*/ 121647322 w 21600"/>
              <a:gd name="T5" fmla="*/ 452197938 h 21600"/>
              <a:gd name="T6" fmla="*/ 0 w 21600"/>
              <a:gd name="T7" fmla="*/ 20110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4 w 21600"/>
              <a:gd name="T13" fmla="*/ 9904 h 21600"/>
              <a:gd name="T14" fmla="*/ 21134 w 21600"/>
              <a:gd name="T15" fmla="*/ 153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10" name="Lock"/>
          <p:cNvSpPr>
            <a:spLocks noEditPoints="1" noChangeArrowheads="1"/>
          </p:cNvSpPr>
          <p:nvPr/>
        </p:nvSpPr>
        <p:spPr bwMode="auto">
          <a:xfrm>
            <a:off x="4932363" y="2781300"/>
            <a:ext cx="484187" cy="595313"/>
          </a:xfrm>
          <a:custGeom>
            <a:avLst/>
            <a:gdLst>
              <a:gd name="T0" fmla="*/ 121647322 w 21600"/>
              <a:gd name="T1" fmla="*/ 0 h 21600"/>
              <a:gd name="T2" fmla="*/ 243294106 w 21600"/>
              <a:gd name="T3" fmla="*/ 201102557 h 21600"/>
              <a:gd name="T4" fmla="*/ 121647322 w 21600"/>
              <a:gd name="T5" fmla="*/ 452197938 h 21600"/>
              <a:gd name="T6" fmla="*/ 0 w 21600"/>
              <a:gd name="T7" fmla="*/ 201102557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4 w 21600"/>
              <a:gd name="T13" fmla="*/ 9904 h 21600"/>
              <a:gd name="T14" fmla="*/ 21134 w 21600"/>
              <a:gd name="T15" fmla="*/ 153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11" name="Lock"/>
          <p:cNvSpPr>
            <a:spLocks noEditPoints="1" noChangeArrowheads="1"/>
          </p:cNvSpPr>
          <p:nvPr/>
        </p:nvSpPr>
        <p:spPr bwMode="auto">
          <a:xfrm>
            <a:off x="5867400" y="4005263"/>
            <a:ext cx="484188" cy="595312"/>
          </a:xfrm>
          <a:custGeom>
            <a:avLst/>
            <a:gdLst>
              <a:gd name="T0" fmla="*/ 121647842 w 21600"/>
              <a:gd name="T1" fmla="*/ 0 h 21600"/>
              <a:gd name="T2" fmla="*/ 243295685 w 21600"/>
              <a:gd name="T3" fmla="*/ 201101116 h 21600"/>
              <a:gd name="T4" fmla="*/ 121647842 w 21600"/>
              <a:gd name="T5" fmla="*/ 452195635 h 21600"/>
              <a:gd name="T6" fmla="*/ 0 w 21600"/>
              <a:gd name="T7" fmla="*/ 201101116 h 21600"/>
              <a:gd name="T8" fmla="*/ 0 60000 65536"/>
              <a:gd name="T9" fmla="*/ 0 60000 65536"/>
              <a:gd name="T10" fmla="*/ 0 60000 65536"/>
              <a:gd name="T11" fmla="*/ 0 60000 65536"/>
              <a:gd name="T12" fmla="*/ 744 w 21600"/>
              <a:gd name="T13" fmla="*/ 9904 h 21600"/>
              <a:gd name="T14" fmla="*/ 21134 w 21600"/>
              <a:gd name="T15" fmla="*/ 1533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C0C0C0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612" name="PubOvalCallout"/>
          <p:cNvSpPr>
            <a:spLocks noEditPoints="1" noChangeArrowheads="1"/>
          </p:cNvSpPr>
          <p:nvPr/>
        </p:nvSpPr>
        <p:spPr bwMode="auto">
          <a:xfrm>
            <a:off x="3708400" y="2852738"/>
            <a:ext cx="842963" cy="728662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613" name="PubOvalCallout"/>
          <p:cNvSpPr>
            <a:spLocks noEditPoints="1" noChangeArrowheads="1"/>
          </p:cNvSpPr>
          <p:nvPr/>
        </p:nvSpPr>
        <p:spPr bwMode="auto">
          <a:xfrm>
            <a:off x="6659563" y="4076700"/>
            <a:ext cx="842962" cy="728663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614" name="PubOvalCallout"/>
          <p:cNvSpPr>
            <a:spLocks noEditPoints="1" noChangeArrowheads="1"/>
          </p:cNvSpPr>
          <p:nvPr/>
        </p:nvSpPr>
        <p:spPr bwMode="auto">
          <a:xfrm>
            <a:off x="7667625" y="2852738"/>
            <a:ext cx="842963" cy="728662"/>
          </a:xfrm>
          <a:custGeom>
            <a:avLst/>
            <a:gdLst>
              <a:gd name="G0" fmla="+- 0 0 0"/>
              <a:gd name="G1" fmla="+- 10766 0 0"/>
              <a:gd name="T0" fmla="*/ 10800 w 21600"/>
              <a:gd name="T1" fmla="*/ 0 h 21600"/>
              <a:gd name="T2" fmla="*/ 0 w 21600"/>
              <a:gd name="T3" fmla="*/ 8105 h 21600"/>
              <a:gd name="T4" fmla="*/ 10766 w 21600"/>
              <a:gd name="T5" fmla="*/ 21600 h 21600"/>
              <a:gd name="T6" fmla="*/ 10800 w 21600"/>
              <a:gd name="T7" fmla="*/ 16210 h 21600"/>
              <a:gd name="T8" fmla="*/ 21600 w 21600"/>
              <a:gd name="T9" fmla="*/ 8105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3163 w 21600"/>
              <a:gd name="T16" fmla="*/ 2374 h 21600"/>
              <a:gd name="T17" fmla="*/ 18437 w 21600"/>
              <a:gd name="T18" fmla="*/ 1383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0766" y="21600"/>
                </a:moveTo>
                <a:lnTo>
                  <a:pt x="9590" y="16158"/>
                </a:lnTo>
                <a:cubicBezTo>
                  <a:pt x="9991" y="16192"/>
                  <a:pt x="10395" y="16210"/>
                  <a:pt x="10800" y="16210"/>
                </a:cubicBezTo>
                <a:cubicBezTo>
                  <a:pt x="16764" y="16210"/>
                  <a:pt x="21600" y="12581"/>
                  <a:pt x="21600" y="8105"/>
                </a:cubicBezTo>
                <a:cubicBezTo>
                  <a:pt x="21600" y="3628"/>
                  <a:pt x="16764" y="0"/>
                  <a:pt x="10800" y="0"/>
                </a:cubicBezTo>
                <a:cubicBezTo>
                  <a:pt x="4835" y="0"/>
                  <a:pt x="0" y="3628"/>
                  <a:pt x="0" y="8105"/>
                </a:cubicBezTo>
                <a:cubicBezTo>
                  <a:pt x="-1" y="10568"/>
                  <a:pt x="1493" y="12898"/>
                  <a:pt x="4057" y="14436"/>
                </a:cubicBez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615" name="Tree"/>
          <p:cNvSpPr>
            <a:spLocks noEditPoints="1" noChangeArrowheads="1"/>
          </p:cNvSpPr>
          <p:nvPr/>
        </p:nvSpPr>
        <p:spPr bwMode="auto">
          <a:xfrm>
            <a:off x="3779838" y="4005263"/>
            <a:ext cx="720725" cy="544512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3616" name="Tree"/>
          <p:cNvSpPr>
            <a:spLocks noEditPoints="1" noChangeArrowheads="1"/>
          </p:cNvSpPr>
          <p:nvPr/>
        </p:nvSpPr>
        <p:spPr bwMode="auto">
          <a:xfrm>
            <a:off x="5724525" y="2781300"/>
            <a:ext cx="720725" cy="544513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35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69942E-6 L 0.26771 -0.5348 " pathEditMode="relative" ptsTypes="AA">
                                      <p:cBhvr>
                                        <p:cTn id="17" dur="2000" fill="hold"/>
                                        <p:tgtEl>
                                          <p:spTgt spid="23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/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52601E-6 C 0.03802 0.17457 0.07621 0.34936 0.09844 0.44832 C 0.12066 0.54728 0.12743 0.56971 0.13333 0.59399 " pathEditMode="relative" ptsTypes="aaA">
                                      <p:cBhvr>
                                        <p:cTn id="26" dur="2000" fill="hold"/>
                                        <p:tgtEl>
                                          <p:spTgt spid="23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23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3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0092 C 0.00278 0.0118 0.00417 0.03145 0.00851 0.04347 C 0.01493 0.06058 0.0092 0.03954 0.01337 0.05596 C 0.01545 0.09272 0.02552 0.14151 0.01025 0.17226 C 0.00851 0.18151 0.0092 0.19099 0.00382 0.19769 C 0.00104 0.20879 -0.00555 0.21711 -0.01371 0.22105 C -0.02187 0.23168 -0.03298 0.23538 -0.04375 0.24 C -0.05382 0.23931 -0.06389 0.23908 -0.07396 0.23792 C -0.07482 0.23792 -0.08246 0.23399 -0.08333 0.23353 C -0.09444 0.22844 -0.10573 0.22405 -0.11666 0.21873 C -0.12291 0.21087 -0.11718 0.21665 -0.12951 0.21249 C -0.13264 0.21133 -0.13889 0.20833 -0.13889 0.20833 C -0.14132 0.20879 -0.15 0.21018 -0.1533 0.21249 C -0.16024 0.21758 -0.16805 0.22821 -0.17552 0.23145 C -0.18941 0.25064 -0.20191 0.2511 -0.21996 0.25896 C -0.22552 0.27053 -0.22882 0.27792 -0.23264 0.29064 C -0.23212 0.29781 -0.23229 0.30498 -0.23107 0.31191 C -0.22899 0.32417 -0.21458 0.33573 -0.20885 0.34151 C -0.19514 0.35538 -0.18333 0.36532 -0.16597 0.36902 C -0.15555 0.3748 -0.14687 0.38058 -0.13576 0.38382 C -0.13159 0.38498 -0.12309 0.38798 -0.12309 0.38798 C -0.11128 0.39839 -0.12378 0.38891 -0.09618 0.39422 C -0.08923 0.39561 -0.08246 0.39908 -0.07552 0.4007 C -0.06423 0.40648 -0.05868 0.40509 -0.04687 0.40486 C 0.00538 0.40347 0.05782 0.40347 0.11025 0.40278 C 0.11545 0.4 0.12101 0.39908 0.12604 0.39631 C 0.13212 0.39307 0.1382 0.38636 0.14514 0.3859 C 0.16528 0.38451 0.18542 0.38451 0.20538 0.38382 C 0.2125 0.37804 0.21788 0.37365 0.22604 0.3711 C 0.22865 0.36902 0.23143 0.36694 0.23403 0.36463 C 0.23785 0.36139 0.24514 0.35422 0.24514 0.35422 C 0.25191 0.32625 0.26511 0.32139 0.28472 0.31399 C 0.31233 0.28925 0.35365 0.27284 0.38646 0.26752 C 0.41285 0.26821 0.43959 0.26474 0.4658 0.2696 C 0.47379 0.27122 0.47952 0.28093 0.48646 0.28648 C 0.4915 0.29064 0.50747 0.29457 0.51337 0.29711 C 0.52813 0.30382 0.54653 0.31099 0.55782 0.32671 C 0.55938 0.33365 0.56216 0.34035 0.56268 0.34775 C 0.56441 0.37203 0.56268 0.38821 0.57049 0.40902 C 0.57448 0.43353 0.57726 0.44579 0.59601 0.4555 C 0.59948 0.46266 0.59722 0.46197 0.6007 0.46197 L 0.61823 0.45133 L 0.63091 0.43654 L 0.61823 0.44509 L 0.59271 0.32024 " pathEditMode="relative" ptsTypes="ffffffffffffffffffffffffffffffffffffffffAAAAA">
                                      <p:cBhvr>
                                        <p:cTn id="46" dur="2000" fill="hold"/>
                                        <p:tgtEl>
                                          <p:spTgt spid="23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23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295  E" pathEditMode="relative" ptsTypes="">
                                      <p:cBhvr>
                                        <p:cTn id="55" dur="2000" fill="hold"/>
                                        <p:tgtEl>
                                          <p:spTgt spid="23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9" dur="2000"/>
                                        <p:tgtEl>
                                          <p:spTgt spid="23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-7.68786E-6 C 0.00572 -0.02035 0.00416 -0.04394 0.00642 -0.06544 C 0.00746 -0.23469 0.00746 -0.40394 0.00954 -0.57319 C 0.00972 -0.58475 0.01545 -0.6044 0.02065 -0.61527 C 0.03541 -0.61111 0.05034 -0.60533 0.0651 -0.60047 C 0.0842 -0.61041 0.08749 -0.60579 0.1144 -0.60463 C 0.13402 -0.60371 0.15347 -0.60324 0.17308 -0.60255 C 0.19427 -0.57272 0.17117 -0.60717 0.17777 -0.49457 C 0.17795 -0.49157 0.18124 -0.49064 0.18263 -0.48833 C 0.18906 -0.47839 0.19826 -0.46983 0.20798 -0.46498 C 0.2302 -0.46637 0.25242 -0.46752 0.27465 -0.46937 C 0.27933 -0.46983 0.28558 -0.46706 0.28888 -0.47145 C 0.29149 -0.47492 0.27777 -0.47353 0.27777 -0.47353 L 0.2651 -0.48417 " pathEditMode="relative" ptsTypes="ffffffffffffAA">
                                      <p:cBhvr>
                                        <p:cTn id="64" dur="2000" fill="hold"/>
                                        <p:tgtEl>
                                          <p:spTgt spid="236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4.91329E-6 C 0.02484 -0.01086 0.00782 -0.00763 0.04914 -0.01017 C 0.05365 -0.01618 0.06008 -0.01873 0.06355 -0.02497 C 0.06581 -0.02913 0.0698 -0.03769 0.0698 -0.03769 C 0.07345 -0.05248 0.07865 -0.06705 0.08734 -0.07792 C 0.09463 -0.10774 0.08629 -0.07052 0.09202 -0.10959 C 0.09306 -0.11676 0.09549 -0.12347 0.09688 -0.13063 C 0.09636 -0.22358 0.09671 -0.31676 0.09515 -0.40971 C 0.09497 -0.41711 0.0915 -0.42404 0.09046 -0.43098 C 0.08577 -0.46335 0.07952 -0.49688 0.07136 -0.52809 C 0.06806 -0.54081 0.06477 -0.54936 0.05713 -0.55769 C 0.05348 -0.56162 0.04445 -0.56624 0.04445 -0.56624 C 0.0349 -0.56555 0.02536 -0.56532 0.01581 -0.56416 C 0.00886 -0.56323 0.00209 -0.55977 -0.00485 -0.55977 C -0.00676 -0.55977 -0.00798 -0.56277 -0.00954 -0.56416 C -0.02273 -0.56 -0.03645 -0.55699 -0.0493 -0.55144 C -0.05641 -0.54404 -0.06284 -0.5415 -0.07152 -0.53873 C -0.08107 -0.53017 -0.09027 -0.52647 -0.10155 -0.52393 C -0.11214 -0.51699 -0.12482 -0.51422 -0.13645 -0.51121 C -0.14704 -0.50219 -0.16128 -0.50034 -0.17308 -0.49641 C -0.17516 -0.49572 -0.17725 -0.49503 -0.17933 -0.49433 C -0.18141 -0.49364 -0.18576 -0.49225 -0.18576 -0.49225 C -0.19947 -0.483 -0.19912 -0.48601 -0.21909 -0.48809 C -0.23003 -0.49271 -0.23957 -0.49849 -0.25086 -0.50058 C -0.25503 -0.50335 -0.25937 -0.50636 -0.26353 -0.50913 C -0.26648 -0.51121 -0.27308 -0.51329 -0.27308 -0.51329 C -0.28315 -0.5274 -0.28992 -0.54636 -0.29999 -0.55977 C -0.30138 -0.56763 -0.30381 -0.57179 -0.30641 -0.57896 " pathEditMode="relative" ptsTypes="fffffffffffffffffffffffffffA">
                                      <p:cBhvr>
                                        <p:cTn id="68" dur="2000" fill="hold"/>
                                        <p:tgtEl>
                                          <p:spTgt spid="23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605" grpId="0" animBg="1"/>
      <p:bldP spid="23606" grpId="0" animBg="1"/>
      <p:bldP spid="23607" grpId="0" animBg="1"/>
      <p:bldP spid="23608" grpId="0" animBg="1"/>
      <p:bldP spid="23609" grpId="0" animBg="1"/>
      <p:bldP spid="23610" grpId="0" animBg="1"/>
      <p:bldP spid="23611" grpId="0" animBg="1"/>
      <p:bldP spid="23612" grpId="0" animBg="1"/>
      <p:bldP spid="23613" grpId="0" animBg="1"/>
      <p:bldP spid="23614" grpId="0" animBg="1"/>
      <p:bldP spid="23615" grpId="0" animBg="1"/>
      <p:bldP spid="23616" grpId="0" animBg="1"/>
    </p:bldLst>
  </p:timing>
</p:sld>
</file>

<file path=ppt/theme/theme1.xml><?xml version="1.0" encoding="utf-8"?>
<a:theme xmlns:a="http://schemas.openxmlformats.org/drawingml/2006/main" name="Водяные знаки">
  <a:themeElements>
    <a:clrScheme name="Водяные знак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Водяные зна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одяные знак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198</TotalTime>
  <Words>299</Words>
  <Application>Microsoft Office PowerPoint</Application>
  <PresentationFormat>Экран (4:3)</PresentationFormat>
  <Paragraphs>109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Wingdings</vt:lpstr>
      <vt:lpstr>Calibri</vt:lpstr>
      <vt:lpstr>Times New Roman</vt:lpstr>
      <vt:lpstr>Водяные знаки</vt:lpstr>
      <vt:lpstr>Числовые и буквенные выражения.</vt:lpstr>
      <vt:lpstr>Устный счёт:</vt:lpstr>
      <vt:lpstr>Не простое это дело- очень быстро и умело треугольники считать. Например в фигуре этой сколько разных ? Рассмотри всё внимательно исследуй и по краю и внутри.</vt:lpstr>
      <vt:lpstr>Слайд 4</vt:lpstr>
      <vt:lpstr>Числовые выражения: </vt:lpstr>
      <vt:lpstr>Правило: </vt:lpstr>
      <vt:lpstr>Буквенные выражения:</vt:lpstr>
      <vt:lpstr>физкультминутка</vt:lpstr>
      <vt:lpstr>Заполните таблицу:</vt:lpstr>
      <vt:lpstr>№296 Найдите значение выражения:</vt:lpstr>
      <vt:lpstr>Задание на урок:</vt:lpstr>
      <vt:lpstr>Задание на дом:</vt:lpstr>
      <vt:lpstr>Слайд 13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Числовые и буквенные выражения.</dc:title>
  <dc:creator>дом</dc:creator>
  <cp:lastModifiedBy>Фролова</cp:lastModifiedBy>
  <cp:revision>11</cp:revision>
  <dcterms:created xsi:type="dcterms:W3CDTF">2008-10-01T17:42:16Z</dcterms:created>
  <dcterms:modified xsi:type="dcterms:W3CDTF">2013-04-13T11:00:39Z</dcterms:modified>
</cp:coreProperties>
</file>