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2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3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F12358DC-3844-43D5-84AE-6E669DC9CE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EBE38-36ED-4988-9706-060470FE5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5CD83-48A7-43B7-984F-5CF78B696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446349-855F-4A9A-888D-4ECB22566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A6D73-976D-4274-887A-F40080FC7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2E742-CB4A-4C48-8B7D-4D39189717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12AFF-2A18-445F-A93A-94583D61C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1E937-F022-4817-B835-D9AC258B1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22A6B-4D5F-4BEB-B327-46E3739EA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8B67D-9F8E-4D84-A648-F768507BBA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46008-370F-4DF6-B461-033EC8ABEE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410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410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0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E27A415-CFCA-408C-A514-549A532AD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89;&#1077;&#1084;&#1100;&#1103;.0C7BC09E9D72428\&#1052;&#1086;&#1080;%20&#1076;&#1086;&#1082;&#1091;&#1084;&#1077;&#1085;&#1090;&#1099;\&#1084;&#1072;&#1084;&#1072;\5%20&#1082;&#1083;&#1072;&#1089;&#1089;\&#1059;&#1087;&#1088;&#1086;&#1097;&#1077;&#1085;&#1080;&#1077;%20&#1074;&#1099;&#1088;&#1072;&#1078;&#1077;&#1085;&#1080;&#1081;\08.mp3" TargetMode="Externa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Упрощение выражений.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43250" y="2205038"/>
            <a:ext cx="5513388" cy="4438650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FF0000"/>
                </a:solidFill>
              </a:rPr>
              <a:t>Цель урока:</a:t>
            </a:r>
            <a:r>
              <a:rPr lang="ru-RU" sz="2400" b="1" smtClean="0"/>
              <a:t> научить учащихся упрощать выражения, используя распределительное свойство умножения</a:t>
            </a:r>
            <a:r>
              <a:rPr lang="ru-RU" sz="2400" smtClean="0"/>
              <a:t>.</a:t>
            </a:r>
          </a:p>
          <a:p>
            <a:pPr eaLnBrk="1" hangingPunct="1"/>
            <a:endParaRPr lang="ru-RU" sz="2400" smtClean="0"/>
          </a:p>
          <a:p>
            <a:pPr eaLnBrk="1" hangingPunct="1"/>
            <a:endParaRPr lang="ru-RU" sz="2400" smtClean="0"/>
          </a:p>
          <a:p>
            <a:pPr eaLnBrk="1" hangingPunct="1"/>
            <a:endParaRPr lang="ru-RU" sz="2400" smtClean="0"/>
          </a:p>
          <a:p>
            <a:pPr eaLnBrk="1" hangingPunct="1"/>
            <a:endParaRPr lang="ru-RU" sz="2400" smtClean="0"/>
          </a:p>
          <a:p>
            <a:pPr eaLnBrk="1" hangingPunct="1"/>
            <a:r>
              <a:rPr lang="ru-RU" sz="2400" b="1" smtClean="0"/>
              <a:t>Урок подготовлен учителем математики СОШ № 19 </a:t>
            </a:r>
          </a:p>
          <a:p>
            <a:pPr eaLnBrk="1" hangingPunct="1"/>
            <a:r>
              <a:rPr lang="ru-RU" sz="2400" b="1" smtClean="0"/>
              <a:t>г. Тимашевска Воеводиной О.А.</a:t>
            </a:r>
          </a:p>
        </p:txBody>
      </p:sp>
      <p:pic>
        <p:nvPicPr>
          <p:cNvPr id="3076" name="Picture 4" descr="AG00433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201136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Устные задания: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solidFill>
                  <a:srgbClr val="FF0000"/>
                </a:solidFill>
              </a:rPr>
              <a:t>Назовите отрезок, прямые, лучи.</a:t>
            </a:r>
          </a:p>
        </p:txBody>
      </p:sp>
      <p:sp>
        <p:nvSpPr>
          <p:cNvPr id="4100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solidFill>
                  <a:srgbClr val="FF0000"/>
                </a:solidFill>
              </a:rPr>
              <a:t>Вычислите удобным способом:</a:t>
            </a:r>
          </a:p>
          <a:p>
            <a:pPr eaLnBrk="1" hangingPunct="1"/>
            <a:r>
              <a:rPr lang="ru-RU" sz="2400" smtClean="0"/>
              <a:t>52 </a:t>
            </a:r>
            <a:r>
              <a:rPr lang="ru-RU" sz="2400" b="1" baseline="30000" smtClean="0"/>
              <a:t>. </a:t>
            </a:r>
            <a:r>
              <a:rPr lang="ru-RU" sz="2400" smtClean="0"/>
              <a:t>138 + 48 </a:t>
            </a:r>
            <a:r>
              <a:rPr lang="ru-RU" sz="2400" b="1" baseline="30000" smtClean="0"/>
              <a:t>. </a:t>
            </a:r>
            <a:r>
              <a:rPr lang="ru-RU" sz="2400" smtClean="0"/>
              <a:t>138</a:t>
            </a:r>
          </a:p>
          <a:p>
            <a:pPr eaLnBrk="1" hangingPunct="1"/>
            <a:r>
              <a:rPr lang="ru-RU" sz="2400" smtClean="0"/>
              <a:t>67 </a:t>
            </a:r>
            <a:r>
              <a:rPr lang="ru-RU" sz="2400" b="1" baseline="30000" smtClean="0"/>
              <a:t>.</a:t>
            </a:r>
            <a:r>
              <a:rPr lang="ru-RU" sz="2400" b="1" smtClean="0"/>
              <a:t> </a:t>
            </a:r>
            <a:r>
              <a:rPr lang="ru-RU" sz="2400" smtClean="0"/>
              <a:t>149 + 149</a:t>
            </a:r>
            <a:r>
              <a:rPr lang="ru-RU" sz="2400" b="1" baseline="30000" smtClean="0"/>
              <a:t> . </a:t>
            </a:r>
            <a:r>
              <a:rPr lang="ru-RU" sz="2400" smtClean="0"/>
              <a:t>33</a:t>
            </a:r>
          </a:p>
          <a:p>
            <a:pPr eaLnBrk="1" hangingPunct="1"/>
            <a:r>
              <a:rPr lang="ru-RU" sz="2400" smtClean="0"/>
              <a:t>111 </a:t>
            </a:r>
            <a:r>
              <a:rPr lang="ru-RU" sz="2400" b="1" baseline="30000" smtClean="0"/>
              <a:t>. </a:t>
            </a:r>
            <a:r>
              <a:rPr lang="ru-RU" sz="2400" smtClean="0"/>
              <a:t>3028 – 11 </a:t>
            </a:r>
            <a:r>
              <a:rPr lang="ru-RU" sz="2400" b="1" baseline="30000" smtClean="0"/>
              <a:t>.</a:t>
            </a:r>
            <a:r>
              <a:rPr lang="ru-RU" sz="2400" smtClean="0"/>
              <a:t> 3028</a:t>
            </a:r>
          </a:p>
          <a:p>
            <a:pPr eaLnBrk="1" hangingPunct="1"/>
            <a:r>
              <a:rPr lang="ru-RU" sz="2400" smtClean="0"/>
              <a:t>150 </a:t>
            </a:r>
            <a:r>
              <a:rPr lang="ru-RU" sz="2400" b="1" baseline="30000" smtClean="0"/>
              <a:t>.</a:t>
            </a:r>
            <a:r>
              <a:rPr lang="ru-RU" sz="2400" smtClean="0"/>
              <a:t> 97 – 57 </a:t>
            </a:r>
            <a:r>
              <a:rPr lang="ru-RU" sz="2400" b="1" baseline="30000" smtClean="0"/>
              <a:t>.</a:t>
            </a:r>
            <a:r>
              <a:rPr lang="ru-RU" sz="2400" smtClean="0"/>
              <a:t> 150</a:t>
            </a:r>
          </a:p>
        </p:txBody>
      </p:sp>
      <p:sp>
        <p:nvSpPr>
          <p:cNvPr id="4101" name="Line 6"/>
          <p:cNvSpPr>
            <a:spLocks noChangeShapeType="1"/>
          </p:cNvSpPr>
          <p:nvPr/>
        </p:nvSpPr>
        <p:spPr bwMode="auto">
          <a:xfrm flipV="1">
            <a:off x="1692275" y="4076700"/>
            <a:ext cx="1871663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2" name="Line 8"/>
          <p:cNvSpPr>
            <a:spLocks noChangeShapeType="1"/>
          </p:cNvSpPr>
          <p:nvPr/>
        </p:nvSpPr>
        <p:spPr bwMode="auto">
          <a:xfrm flipV="1">
            <a:off x="1403350" y="3644900"/>
            <a:ext cx="19431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3" name="Line 9"/>
          <p:cNvSpPr>
            <a:spLocks noChangeShapeType="1"/>
          </p:cNvSpPr>
          <p:nvPr/>
        </p:nvSpPr>
        <p:spPr bwMode="auto">
          <a:xfrm>
            <a:off x="1258888" y="3429000"/>
            <a:ext cx="1944687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Text Box 10"/>
          <p:cNvSpPr txBox="1">
            <a:spLocks noChangeArrowheads="1"/>
          </p:cNvSpPr>
          <p:nvPr/>
        </p:nvSpPr>
        <p:spPr bwMode="auto">
          <a:xfrm>
            <a:off x="827088" y="3213100"/>
            <a:ext cx="7921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О</a:t>
            </a:r>
          </a:p>
        </p:txBody>
      </p:sp>
      <p:sp>
        <p:nvSpPr>
          <p:cNvPr id="4105" name="Text Box 11"/>
          <p:cNvSpPr txBox="1">
            <a:spLocks noChangeArrowheads="1"/>
          </p:cNvSpPr>
          <p:nvPr/>
        </p:nvSpPr>
        <p:spPr bwMode="auto">
          <a:xfrm>
            <a:off x="1908175" y="3716338"/>
            <a:ext cx="719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</a:p>
        </p:txBody>
      </p:sp>
      <p:sp>
        <p:nvSpPr>
          <p:cNvPr id="4106" name="Text Box 12"/>
          <p:cNvSpPr txBox="1">
            <a:spLocks noChangeArrowheads="1"/>
          </p:cNvSpPr>
          <p:nvPr/>
        </p:nvSpPr>
        <p:spPr bwMode="auto">
          <a:xfrm>
            <a:off x="2339975" y="4437063"/>
            <a:ext cx="865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Б</a:t>
            </a:r>
          </a:p>
        </p:txBody>
      </p:sp>
      <p:sp>
        <p:nvSpPr>
          <p:cNvPr id="4107" name="Text Box 13"/>
          <p:cNvSpPr txBox="1">
            <a:spLocks noChangeArrowheads="1"/>
          </p:cNvSpPr>
          <p:nvPr/>
        </p:nvSpPr>
        <p:spPr bwMode="auto">
          <a:xfrm>
            <a:off x="1042988" y="3933825"/>
            <a:ext cx="5762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</a:p>
        </p:txBody>
      </p:sp>
      <p:sp>
        <p:nvSpPr>
          <p:cNvPr id="4108" name="Text Box 14"/>
          <p:cNvSpPr txBox="1">
            <a:spLocks noChangeArrowheads="1"/>
          </p:cNvSpPr>
          <p:nvPr/>
        </p:nvSpPr>
        <p:spPr bwMode="auto">
          <a:xfrm>
            <a:off x="1619250" y="4652963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  <p:sp>
        <p:nvSpPr>
          <p:cNvPr id="4109" name="Text Box 15"/>
          <p:cNvSpPr txBox="1">
            <a:spLocks noChangeArrowheads="1"/>
          </p:cNvSpPr>
          <p:nvPr/>
        </p:nvSpPr>
        <p:spPr bwMode="auto">
          <a:xfrm>
            <a:off x="2916238" y="3357563"/>
            <a:ext cx="720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</a:t>
            </a:r>
          </a:p>
        </p:txBody>
      </p:sp>
      <p:sp>
        <p:nvSpPr>
          <p:cNvPr id="4110" name="Text Box 16"/>
          <p:cNvSpPr txBox="1">
            <a:spLocks noChangeArrowheads="1"/>
          </p:cNvSpPr>
          <p:nvPr/>
        </p:nvSpPr>
        <p:spPr bwMode="auto">
          <a:xfrm>
            <a:off x="3276600" y="4076700"/>
            <a:ext cx="936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Е</a:t>
            </a:r>
          </a:p>
        </p:txBody>
      </p:sp>
      <p:pic>
        <p:nvPicPr>
          <p:cNvPr id="4111" name="Picture 17" descr="12мm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188913"/>
            <a:ext cx="14954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Устные упражнения:</a:t>
            </a:r>
          </a:p>
        </p:txBody>
      </p:sp>
      <p:sp>
        <p:nvSpPr>
          <p:cNvPr id="5123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827088" y="2420938"/>
            <a:ext cx="3770312" cy="3724275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FF0000"/>
                </a:solidFill>
              </a:rPr>
              <a:t>Угадайте корень уравнения:</a:t>
            </a:r>
          </a:p>
          <a:p>
            <a:pPr eaLnBrk="1" hangingPunct="1"/>
            <a:r>
              <a:rPr lang="ru-RU" sz="2400" smtClean="0"/>
              <a:t>Х </a:t>
            </a:r>
            <a:r>
              <a:rPr lang="ru-RU" sz="2400" b="1" baseline="30000" smtClean="0"/>
              <a:t>.</a:t>
            </a:r>
            <a:r>
              <a:rPr lang="ru-RU" sz="2400" smtClean="0"/>
              <a:t> Х – 1 = 15  Х = 4</a:t>
            </a:r>
          </a:p>
          <a:p>
            <a:pPr eaLnBrk="1" hangingPunct="1"/>
            <a:r>
              <a:rPr lang="ru-RU" sz="2400" smtClean="0"/>
              <a:t>5 – Х </a:t>
            </a:r>
            <a:r>
              <a:rPr lang="ru-RU" sz="2400" b="1" baseline="30000" smtClean="0"/>
              <a:t>.</a:t>
            </a:r>
            <a:r>
              <a:rPr lang="ru-RU" sz="2400" smtClean="0"/>
              <a:t> Х = 1    Х = 2</a:t>
            </a:r>
          </a:p>
          <a:p>
            <a:pPr eaLnBrk="1" hangingPunct="1"/>
            <a:r>
              <a:rPr lang="ru-RU" sz="2400" smtClean="0"/>
              <a:t> Х </a:t>
            </a:r>
            <a:r>
              <a:rPr lang="ru-RU" sz="2400" b="1" baseline="30000" smtClean="0"/>
              <a:t>.</a:t>
            </a:r>
            <a:r>
              <a:rPr lang="ru-RU" sz="2400" smtClean="0"/>
              <a:t> Х  - 1 = 8   Х = 3</a:t>
            </a:r>
          </a:p>
        </p:txBody>
      </p:sp>
      <p:sp>
        <p:nvSpPr>
          <p:cNvPr id="5124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932363" y="2492375"/>
            <a:ext cx="3770312" cy="3724275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FF0000"/>
                </a:solidFill>
              </a:rPr>
              <a:t>Упростите выражение:</a:t>
            </a:r>
          </a:p>
          <a:p>
            <a:pPr eaLnBrk="1" hangingPunct="1"/>
            <a:r>
              <a:rPr lang="ru-RU" sz="2400" smtClean="0"/>
              <a:t>5 </a:t>
            </a:r>
            <a:r>
              <a:rPr lang="ru-RU" sz="2400" b="1" baseline="30000" smtClean="0"/>
              <a:t>.</a:t>
            </a:r>
            <a:r>
              <a:rPr lang="ru-RU" sz="2400" smtClean="0"/>
              <a:t> С </a:t>
            </a:r>
            <a:r>
              <a:rPr lang="ru-RU" sz="2400" b="1" baseline="30000" smtClean="0"/>
              <a:t>.</a:t>
            </a:r>
            <a:r>
              <a:rPr lang="ru-RU" sz="2400" smtClean="0"/>
              <a:t> 8</a:t>
            </a:r>
            <a:r>
              <a:rPr lang="en-US" sz="2400" smtClean="0"/>
              <a:t> = </a:t>
            </a:r>
            <a:r>
              <a:rPr lang="ru-RU" sz="2400" smtClean="0"/>
              <a:t>4</a:t>
            </a:r>
            <a:r>
              <a:rPr lang="en-US" sz="2400" smtClean="0"/>
              <a:t>0 C</a:t>
            </a:r>
            <a:endParaRPr lang="ru-RU" sz="2400" smtClean="0"/>
          </a:p>
          <a:p>
            <a:pPr eaLnBrk="1" hangingPunct="1"/>
            <a:r>
              <a:rPr lang="ru-RU" sz="2400" smtClean="0"/>
              <a:t>У </a:t>
            </a:r>
            <a:r>
              <a:rPr lang="ru-RU" sz="2400" b="1" baseline="30000" smtClean="0"/>
              <a:t>.</a:t>
            </a:r>
            <a:r>
              <a:rPr lang="en-US" sz="2400" smtClean="0"/>
              <a:t> </a:t>
            </a:r>
            <a:r>
              <a:rPr lang="ru-RU" sz="2400" smtClean="0"/>
              <a:t>50 </a:t>
            </a:r>
            <a:r>
              <a:rPr lang="ru-RU" sz="2400" b="1" baseline="30000" smtClean="0"/>
              <a:t>.</a:t>
            </a:r>
            <a:r>
              <a:rPr lang="ru-RU" sz="2400" baseline="30000" smtClean="0"/>
              <a:t> </a:t>
            </a:r>
            <a:r>
              <a:rPr lang="ru-RU" sz="2400" smtClean="0"/>
              <a:t>4</a:t>
            </a:r>
            <a:r>
              <a:rPr lang="en-US" sz="2400" smtClean="0"/>
              <a:t> = 200 </a:t>
            </a:r>
            <a:r>
              <a:rPr lang="ru-RU" sz="2400" smtClean="0"/>
              <a:t>У</a:t>
            </a:r>
          </a:p>
          <a:p>
            <a:pPr eaLnBrk="1" hangingPunct="1"/>
            <a:r>
              <a:rPr lang="ru-RU" sz="2400" smtClean="0"/>
              <a:t>45 </a:t>
            </a:r>
            <a:r>
              <a:rPr lang="ru-RU" sz="2400" b="1" baseline="30000" smtClean="0"/>
              <a:t>.</a:t>
            </a:r>
            <a:r>
              <a:rPr lang="ru-RU" sz="2400" smtClean="0"/>
              <a:t> </a:t>
            </a:r>
            <a:r>
              <a:rPr lang="en-US" sz="2400" smtClean="0"/>
              <a:t>m </a:t>
            </a:r>
            <a:r>
              <a:rPr lang="ru-RU" sz="2400" b="1" baseline="30000" smtClean="0"/>
              <a:t>.</a:t>
            </a:r>
            <a:r>
              <a:rPr lang="en-US" sz="2400" smtClean="0"/>
              <a:t> 2</a:t>
            </a:r>
            <a:r>
              <a:rPr lang="ru-RU" sz="2400" smtClean="0"/>
              <a:t> = 90 </a:t>
            </a:r>
            <a:r>
              <a:rPr lang="en-US" sz="2400" smtClean="0"/>
              <a:t>m</a:t>
            </a:r>
            <a:endParaRPr lang="ru-RU" sz="2400" smtClean="0"/>
          </a:p>
          <a:p>
            <a:pPr eaLnBrk="1" hangingPunct="1"/>
            <a:r>
              <a:rPr lang="ru-RU" sz="2400" smtClean="0"/>
              <a:t>5х + 6х = 11 х</a:t>
            </a:r>
          </a:p>
          <a:p>
            <a:pPr eaLnBrk="1" hangingPunct="1"/>
            <a:r>
              <a:rPr lang="ru-RU" sz="2400" smtClean="0"/>
              <a:t>24у + у = 25у</a:t>
            </a:r>
          </a:p>
          <a:p>
            <a:pPr eaLnBrk="1" hangingPunct="1"/>
            <a:r>
              <a:rPr lang="ru-RU" sz="2400" smtClean="0"/>
              <a:t>38в – 8в = 30в</a:t>
            </a: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3059113" y="3573463"/>
            <a:ext cx="1225550" cy="504825"/>
          </a:xfrm>
          <a:prstGeom prst="star5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3132138" y="3213100"/>
            <a:ext cx="863600" cy="4318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3276600" y="4149725"/>
            <a:ext cx="863600" cy="4318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6732588" y="2924175"/>
            <a:ext cx="719137" cy="4318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6732588" y="3357563"/>
            <a:ext cx="935037" cy="503237"/>
          </a:xfrm>
          <a:prstGeom prst="star8">
            <a:avLst>
              <a:gd name="adj" fmla="val 3825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8206" name="Oval 14"/>
          <p:cNvSpPr>
            <a:spLocks noChangeArrowheads="1"/>
          </p:cNvSpPr>
          <p:nvPr/>
        </p:nvSpPr>
        <p:spPr bwMode="auto">
          <a:xfrm>
            <a:off x="6804025" y="3860800"/>
            <a:ext cx="1008063" cy="4318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6732588" y="4292600"/>
            <a:ext cx="719137" cy="3603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9" name="Oval 17"/>
          <p:cNvSpPr>
            <a:spLocks noChangeArrowheads="1"/>
          </p:cNvSpPr>
          <p:nvPr/>
        </p:nvSpPr>
        <p:spPr bwMode="auto">
          <a:xfrm>
            <a:off x="6588125" y="4652963"/>
            <a:ext cx="863600" cy="4318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1" name="AutoShape 19"/>
          <p:cNvSpPr>
            <a:spLocks noChangeArrowheads="1"/>
          </p:cNvSpPr>
          <p:nvPr/>
        </p:nvSpPr>
        <p:spPr bwMode="auto">
          <a:xfrm>
            <a:off x="6877050" y="5157788"/>
            <a:ext cx="863600" cy="4318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5134" name="Picture 20" descr="AG00433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333375"/>
            <a:ext cx="20828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-0.33295  E" pathEditMode="relative" ptsTypes="">
                                      <p:cBhvr>
                                        <p:cTn id="12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93064E-6 C 0.00208 -0.00416 0.00434 -0.00856 0.00643 -0.01272 C 0.00851 -0.01688 0.01285 -0.01827 0.01597 -0.02104 C 0.02153 -0.02613 0.02708 -0.03306 0.03333 -0.03584 C 0.0382 -0.04278 0.04254 -0.04509 0.04931 -0.04856 C 0.06094 -0.04786 0.07257 -0.04809 0.0842 -0.04647 C 0.0875 -0.04601 0.09063 -0.0437 0.09375 -0.04231 C 0.09531 -0.04162 0.09844 -0.04023 0.09844 -0.04023 C 0.10156 -0.03746 0.10486 -0.03445 0.10799 -0.03168 C 0.10955 -0.03029 0.11268 -0.02752 0.11268 -0.02752 C 0.11441 -0.02035 0.11597 -0.0148 0.1191 -0.00856 C 0.12066 0.00023 0.12205 0.00647 0.12708 0.01272 C 0.12778 0.02497 0.12778 0.03676 0.13021 0.04855 C 0.13108 0.05295 0.13333 0.06127 0.13333 0.06127 C 0.13611 0.08416 0.13455 0.06428 0.13333 0.09503 C 0.13177 0.1348 0.13472 0.16069 0.1191 0.19237 C 0.11788 0.19468 0.11493 0.20139 0.11268 0.203 C 0.10521 0.20786 0.09531 0.20971 0.08733 0.21133 C 0.07518 0.21665 0.06198 0.21433 0.04931 0.2178 C -0.02569 0.21618 -0.02396 0.2178 -0.06979 0.20925 C -0.11076 0.21087 -0.12066 0.21295 -0.15868 0.20925 C -0.16719 0.20832 -0.17708 0.20439 -0.18576 0.203 C -0.20729 0.19584 -0.24375 0.17803 -0.25243 0.20925 C -0.25191 0.2148 -0.25191 0.22081 -0.25069 0.22613 C -0.24965 0.23029 -0.24548 0.23191 -0.24288 0.2326 C -0.23611 0.23468 -0.2276 0.23607 -0.22066 0.23884 C -0.21337 0.24185 -0.20712 0.24624 -0.2 0.24948 C -0.18489 0.24717 -0.18246 0.24902 -0.17778 0.23052 C -0.17882 0.20647 -0.17552 0.19445 -0.18732 0.17965 C -0.28455 0.18728 -0.41649 0.15399 -0.49357 0.18821 C -0.55295 0.18312 -0.52656 0.18381 -0.63021 0.18613 C -0.63958 0.19861 -0.64844 0.19584 -0.65712 0.18381 C -0.65868 0.1711 -0.66215 0.16601 -0.6651 0.15422 C -0.66771 0.14381 -0.66857 0.13272 -0.67135 0.12254 C -0.67413 0.11237 -0.67917 0.10335 -0.6809 0.09295 C -0.68507 0.06798 -0.69149 0.04393 -0.69514 0.01896 C -0.69462 0.00902 -0.69739 -0.00231 -0.69357 -0.01064 C -0.69062 -0.01711 -0.67795 -0.00347 -0.67465 -0.00208 C -0.67361 0.00139 -0.67222 0.00485 -0.67135 0.00855 C -0.66962 0.01503 -0.66979 0.02035 -0.66979 0.0148 " pathEditMode="relative" ptsTypes="fffffffffffffffffffffffffffffffffffffffA">
                                      <p:cBhvr>
                                        <p:cTn id="42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animBg="1"/>
      <p:bldP spid="8201" grpId="0" animBg="1"/>
      <p:bldP spid="8202" grpId="0" animBg="1"/>
      <p:bldP spid="8203" grpId="0" animBg="1"/>
      <p:bldP spid="8204" grpId="0" animBg="1"/>
      <p:bldP spid="8206" grpId="0" animBg="1"/>
      <p:bldP spid="8208" grpId="0" animBg="1"/>
      <p:bldP spid="8209" grpId="0" animBg="1"/>
      <p:bldP spid="82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Распределительное свойство умножения относительно сложения: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/>
              <a:t>Для того чтобы умножить сумму на число, можно умножить на это число каждое слагаемое и сложить получившиеся произведения: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>
                <a:solidFill>
                  <a:srgbClr val="FF0000"/>
                </a:solidFill>
              </a:rPr>
              <a:t>( а + в ) </a:t>
            </a:r>
            <a:r>
              <a:rPr lang="ru-RU" b="1" baseline="30000" smtClean="0">
                <a:solidFill>
                  <a:srgbClr val="FF0000"/>
                </a:solidFill>
              </a:rPr>
              <a:t>.</a:t>
            </a:r>
            <a:r>
              <a:rPr lang="ru-RU" b="1" smtClean="0">
                <a:solidFill>
                  <a:srgbClr val="FF0000"/>
                </a:solidFill>
              </a:rPr>
              <a:t> с = а </a:t>
            </a:r>
            <a:r>
              <a:rPr lang="ru-RU" b="1" baseline="30000" smtClean="0">
                <a:solidFill>
                  <a:srgbClr val="FF0000"/>
                </a:solidFill>
              </a:rPr>
              <a:t>.</a:t>
            </a:r>
            <a:r>
              <a:rPr lang="ru-RU" b="1" smtClean="0">
                <a:solidFill>
                  <a:srgbClr val="FF0000"/>
                </a:solidFill>
              </a:rPr>
              <a:t> с + в </a:t>
            </a:r>
            <a:r>
              <a:rPr lang="ru-RU" b="1" baseline="30000" smtClean="0">
                <a:solidFill>
                  <a:srgbClr val="FF0000"/>
                </a:solidFill>
              </a:rPr>
              <a:t>.</a:t>
            </a:r>
            <a:r>
              <a:rPr lang="ru-RU" b="1" smtClean="0">
                <a:solidFill>
                  <a:srgbClr val="FF0000"/>
                </a:solidFill>
              </a:rPr>
              <a:t> с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/>
              <a:t>Например: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/>
              <a:t>( 68 + а ) </a:t>
            </a:r>
            <a:r>
              <a:rPr lang="ru-RU" b="1" baseline="30000" smtClean="0"/>
              <a:t>.</a:t>
            </a:r>
            <a:r>
              <a:rPr lang="ru-RU" b="1" smtClean="0"/>
              <a:t> 2 = 68 </a:t>
            </a:r>
            <a:r>
              <a:rPr lang="ru-RU" b="1" baseline="30000" smtClean="0"/>
              <a:t>.</a:t>
            </a:r>
            <a:r>
              <a:rPr lang="ru-RU" b="1" smtClean="0"/>
              <a:t> 2 + а </a:t>
            </a:r>
            <a:r>
              <a:rPr lang="ru-RU" b="1" baseline="30000" smtClean="0"/>
              <a:t>.</a:t>
            </a:r>
            <a:r>
              <a:rPr lang="ru-RU" b="1" smtClean="0"/>
              <a:t> 2 = 136 + 2а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/>
              <a:t>13 ( 2 + у) = 13 </a:t>
            </a:r>
            <a:r>
              <a:rPr lang="ru-RU" b="1" baseline="30000" smtClean="0"/>
              <a:t>. </a:t>
            </a:r>
            <a:r>
              <a:rPr lang="ru-RU" b="1" smtClean="0"/>
              <a:t>2 + 13 </a:t>
            </a:r>
            <a:r>
              <a:rPr lang="ru-RU" b="1" baseline="30000" smtClean="0"/>
              <a:t>. </a:t>
            </a:r>
            <a:r>
              <a:rPr lang="ru-RU" b="1" smtClean="0"/>
              <a:t>у = 26 + 13у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smtClean="0">
              <a:solidFill>
                <a:srgbClr val="FF0000"/>
              </a:solidFill>
            </a:endParaRPr>
          </a:p>
        </p:txBody>
      </p:sp>
      <p:pic>
        <p:nvPicPr>
          <p:cNvPr id="6148" name="Picture 5" descr="dog00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4508500"/>
            <a:ext cx="16557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765175"/>
            <a:ext cx="7924800" cy="1143000"/>
          </a:xfrm>
        </p:spPr>
        <p:txBody>
          <a:bodyPr/>
          <a:lstStyle/>
          <a:p>
            <a:pPr eaLnBrk="1" hangingPunct="1"/>
            <a:r>
              <a:rPr lang="ru-RU" smtClean="0"/>
              <a:t>Физкультминутка.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6" name="08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350" y="404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sport05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2565400"/>
            <a:ext cx="424973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AN27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2781300"/>
            <a:ext cx="244792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237" fill="hold"/>
                                        <p:tgtEl>
                                          <p:spTgt spid="133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Распределительное свойство умножения относительно вычитания: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/>
              <a:t>Для того чтобы умножить разность на число, можно умножить на это число уменьшаемое и вычитаемое и из первого произведения вычесть второе.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>
                <a:solidFill>
                  <a:srgbClr val="FF0000"/>
                </a:solidFill>
              </a:rPr>
              <a:t>( а – в ) </a:t>
            </a:r>
            <a:r>
              <a:rPr lang="ru-RU" b="1" baseline="30000" smtClean="0">
                <a:solidFill>
                  <a:srgbClr val="FF0000"/>
                </a:solidFill>
              </a:rPr>
              <a:t>.</a:t>
            </a:r>
            <a:r>
              <a:rPr lang="ru-RU" b="1" smtClean="0">
                <a:solidFill>
                  <a:srgbClr val="FF0000"/>
                </a:solidFill>
              </a:rPr>
              <a:t> с = а </a:t>
            </a:r>
            <a:r>
              <a:rPr lang="ru-RU" b="1" baseline="30000" smtClean="0">
                <a:solidFill>
                  <a:srgbClr val="FF0000"/>
                </a:solidFill>
              </a:rPr>
              <a:t>.</a:t>
            </a:r>
            <a:r>
              <a:rPr lang="ru-RU" b="1" smtClean="0">
                <a:solidFill>
                  <a:srgbClr val="FF0000"/>
                </a:solidFill>
              </a:rPr>
              <a:t> с – а</a:t>
            </a:r>
            <a:r>
              <a:rPr lang="ru-RU" b="1" baseline="30000" smtClean="0">
                <a:solidFill>
                  <a:srgbClr val="FF0000"/>
                </a:solidFill>
              </a:rPr>
              <a:t> .</a:t>
            </a:r>
            <a:r>
              <a:rPr lang="ru-RU" b="1" smtClean="0">
                <a:solidFill>
                  <a:srgbClr val="FF0000"/>
                </a:solidFill>
              </a:rPr>
              <a:t> в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/>
              <a:t>  Например: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( в – 7 ) </a:t>
            </a:r>
            <a:r>
              <a:rPr lang="ru-RU" b="1" baseline="30000" smtClean="0"/>
              <a:t>. </a:t>
            </a:r>
            <a:r>
              <a:rPr lang="ru-RU" b="1" smtClean="0"/>
              <a:t>5 = в </a:t>
            </a:r>
            <a:r>
              <a:rPr lang="ru-RU" b="1" baseline="30000" smtClean="0"/>
              <a:t>. </a:t>
            </a:r>
            <a:r>
              <a:rPr lang="ru-RU" b="1" smtClean="0"/>
              <a:t>5 – 7 </a:t>
            </a:r>
            <a:r>
              <a:rPr lang="ru-RU" b="1" baseline="30000" smtClean="0"/>
              <a:t>. </a:t>
            </a:r>
            <a:r>
              <a:rPr lang="ru-RU" b="1" smtClean="0"/>
              <a:t>5 = 5в – 35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17 ( 10 – х ) = 17 </a:t>
            </a:r>
            <a:r>
              <a:rPr lang="ru-RU" b="1" baseline="30000" smtClean="0"/>
              <a:t>.</a:t>
            </a:r>
            <a:r>
              <a:rPr lang="ru-RU" b="1" smtClean="0"/>
              <a:t> 10 – 17 </a:t>
            </a:r>
            <a:r>
              <a:rPr lang="ru-RU" b="1" baseline="30000" smtClean="0"/>
              <a:t>.</a:t>
            </a:r>
            <a:r>
              <a:rPr lang="ru-RU" b="1" smtClean="0"/>
              <a:t> х = 170 – 17х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Работа с учебником.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Стр. 118 – 119, п. 14.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         </a:t>
            </a:r>
            <a:r>
              <a:rPr lang="ru-RU" b="1" smtClean="0">
                <a:solidFill>
                  <a:srgbClr val="0000FF"/>
                </a:solidFill>
              </a:rPr>
              <a:t>Выполнение заданий:</a:t>
            </a:r>
          </a:p>
          <a:p>
            <a:pPr eaLnBrk="1" hangingPunct="1"/>
            <a:r>
              <a:rPr lang="ru-RU" b="1" smtClean="0"/>
              <a:t>№ 550,</a:t>
            </a:r>
          </a:p>
          <a:p>
            <a:pPr eaLnBrk="1" hangingPunct="1"/>
            <a:r>
              <a:rPr lang="ru-RU" b="1" smtClean="0"/>
              <a:t>№ 562,</a:t>
            </a:r>
          </a:p>
          <a:p>
            <a:pPr eaLnBrk="1" hangingPunct="1"/>
            <a:r>
              <a:rPr lang="ru-RU" b="1" smtClean="0"/>
              <a:t>№ 561 (а),</a:t>
            </a:r>
          </a:p>
          <a:p>
            <a:pPr eaLnBrk="1" hangingPunct="1"/>
            <a:r>
              <a:rPr lang="ru-RU" b="1" smtClean="0"/>
              <a:t>№ 563 (а).</a:t>
            </a:r>
          </a:p>
        </p:txBody>
      </p:sp>
      <p:pic>
        <p:nvPicPr>
          <p:cNvPr id="9220" name="Picture 4" descr="25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188913"/>
            <a:ext cx="22415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31m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3357563"/>
            <a:ext cx="237648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Домашнее задание: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№ 595,</a:t>
            </a:r>
          </a:p>
          <a:p>
            <a:pPr eaLnBrk="1" hangingPunct="1"/>
            <a:r>
              <a:rPr lang="ru-RU" b="1" smtClean="0"/>
              <a:t>№ 598,</a:t>
            </a:r>
          </a:p>
          <a:p>
            <a:pPr eaLnBrk="1" hangingPunct="1"/>
            <a:r>
              <a:rPr lang="ru-RU" b="1" smtClean="0"/>
              <a:t>№ 611 (а),</a:t>
            </a:r>
          </a:p>
          <a:p>
            <a:pPr eaLnBrk="1" hangingPunct="1"/>
            <a:r>
              <a:rPr lang="ru-RU" b="1" smtClean="0"/>
              <a:t>П.14, выучить правила.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4000" i="1" smtClean="0">
                <a:solidFill>
                  <a:srgbClr val="FF0000"/>
                </a:solidFill>
                <a:latin typeface="Bookman Old Style" pitchFamily="18" charset="0"/>
              </a:rPr>
              <a:t>       Спасибо за урок !</a:t>
            </a:r>
          </a:p>
        </p:txBody>
      </p:sp>
      <p:pic>
        <p:nvPicPr>
          <p:cNvPr id="10244" name="Picture 4" descr="comp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0175" y="2420938"/>
            <a:ext cx="26638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117</TotalTime>
  <Words>384</Words>
  <Application>Microsoft Office PowerPoint</Application>
  <PresentationFormat>Экран (4:3)</PresentationFormat>
  <Paragraphs>60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Wingdings</vt:lpstr>
      <vt:lpstr>Calibri</vt:lpstr>
      <vt:lpstr>Times New Roman</vt:lpstr>
      <vt:lpstr>Bookman Old Style</vt:lpstr>
      <vt:lpstr>Капсулы</vt:lpstr>
      <vt:lpstr>Упрощение выражений.</vt:lpstr>
      <vt:lpstr>Устные задания:</vt:lpstr>
      <vt:lpstr>Устные упражнения:</vt:lpstr>
      <vt:lpstr>Распределительное свойство умножения относительно сложения:</vt:lpstr>
      <vt:lpstr>Физкультминутка.</vt:lpstr>
      <vt:lpstr>Распределительное свойство умножения относительно вычитания:</vt:lpstr>
      <vt:lpstr>Работа с учебником.</vt:lpstr>
      <vt:lpstr>Домашнее задание: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Упрощение выражений.</dc:title>
  <dc:creator>дом</dc:creator>
  <cp:lastModifiedBy>Фролова</cp:lastModifiedBy>
  <cp:revision>6</cp:revision>
  <dcterms:created xsi:type="dcterms:W3CDTF">2008-11-13T15:27:38Z</dcterms:created>
  <dcterms:modified xsi:type="dcterms:W3CDTF">2013-04-13T11:03:26Z</dcterms:modified>
</cp:coreProperties>
</file>