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3" r:id="rId3"/>
    <p:sldMasterId id="2147483655" r:id="rId4"/>
    <p:sldMasterId id="214748365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5" r:id="rId12"/>
    <p:sldId id="262" r:id="rId13"/>
    <p:sldId id="263" r:id="rId14"/>
    <p:sldId id="264" r:id="rId15"/>
    <p:sldId id="26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20" autoAdjust="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1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5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FB0FE6BC-23C2-4903-8D24-5EBBDEFE3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D5072-01C7-4808-AA39-207A0A96EB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16FD3-78DA-4C8B-8A53-B967B90ED1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6BC4-D7A0-4754-835D-C300F09342E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9F3A7-D8E6-4845-AB27-CC5DB3C01F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546FE-4C6E-4A99-9828-160A3391EC6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17239-CA5E-4DC4-9EB5-AC78FF76947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C2D08-E1DE-4FC4-8D92-30C4983696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01D8D-E0D0-4A66-82F4-7F6D681068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E250A-06A0-432C-B0EC-7C7C812828F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861CBB-20D2-499F-B83A-4449B9CD78D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6F304-F70C-4687-8B59-4E5A52ADC7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50385-850A-423D-A989-0CA3567DD3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D43D5-B866-4E34-A303-0FF8B607677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31228-244D-412D-961F-55A71D7DD4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57CBC-D46D-43CA-B0E9-936104381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04379-DBDF-4B95-A73C-3B22EBD6D9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1729B-1374-4F9F-A583-E02FE8019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F0FD8-E882-477E-A70D-ABD6B1875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83EE3-6587-410B-9572-B738CA24D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2107E-B4C3-461D-9799-735D62DC9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EFF3D7-B15D-4433-B418-B09DF924B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34AEC-5191-462C-B64D-54AF1CF18D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DC809-856F-4E66-B8AE-749464260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13AD0-683A-49EA-918A-5E8736D3BC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43082-A6FA-43A7-8AD1-056B0449BA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8AEBA-7E1F-42B4-9042-2DD728953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2970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70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29733-80F3-44D8-B63B-EE339A3372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6A39A-DA14-47B0-9419-4D7FACF53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56D9C-2ED2-4510-9CBF-60CB3EB781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B2E1A-70AD-450A-BBE2-5F85EB489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AA085D-EADB-440A-8587-230AD408A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12659-F0D0-457C-8C80-29899BF8D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1EAA3-FD5F-4512-BE64-A78824FFE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F6616-2495-45F6-A703-0E3920D3E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DD7C8-5D61-4178-A534-3E490762EE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852BC-F22F-470A-B736-37035FAED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641F28-0678-445D-8A71-723C8E9485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1627C-A883-4EDD-B66A-A266A77FB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06ACE-8A30-41E0-B8A4-51F900F63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master_m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84133-CEED-45CD-A470-7A3EEB982B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B2D0E-017D-48AF-BA4A-DD8FB7737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A6AC0-3B2D-403B-842A-FA03818DC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41DC2-69EF-48AB-9049-0DC48F488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7A474-BE65-42E9-965F-B550D1CAA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246C8-7C53-4650-B27B-B71A7D674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06A7F-57BF-423C-A6DD-032CA7B90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3188C-711D-4F07-AF71-4668BA539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12ED1-8C62-4285-9E24-9BF8B9CD7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6E1E6-9BE8-4899-AC30-7628EDF8B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2EE0C-E021-4AE7-ADD3-91EFC9A8A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A032E-139A-4443-9091-7660612BC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2318B-0D96-4C66-8BDA-69F2C236B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9A4FC-CC55-4186-94FC-893A6886F1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3216D-F6B6-4AB6-8979-9B3FB5D381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1D164-E5E3-4DA2-B253-B63C7C735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512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2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512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2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05BC247-27C4-415A-AFF9-DD576FF36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3B43E58B-7B74-4BFA-993C-29B5A2088F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2056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9225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6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7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8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8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29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0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8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1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4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5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8" cy="7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6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7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8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39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8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0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8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8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8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3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8" cy="7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4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55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8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F0113315-50B8-4D40-87CB-C12D554D3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28675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76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77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78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79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4099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8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BAB4A451-A4DA-401F-B3F2-42426FB88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3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38915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5129" name="Picture 4" descr="slidemaster_med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32D8BFD0-71B2-4EA8-B583-E0957E454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47.xml"/><Relationship Id="rId1" Type="http://schemas.openxmlformats.org/officeDocument/2006/relationships/audio" Target="file:///C:\Documents%20and%20Settings\&#1040;&#1076;&#1084;&#1080;&#1085;&#1080;&#1089;&#1090;&#1088;&#1072;&#1090;&#1086;&#1088;\&#1052;&#1086;&#1080;%20&#1076;&#1086;&#1082;&#1091;&#1084;&#1077;&#1085;&#1090;&#1099;\5%20&#1082;&#1083;&#1072;&#1089;&#1089;\&#1091;&#1084;&#1085;&#1086;&#1078;&#1077;&#1085;&#1080;&#1077;%20&#1085;&#1072;&#1090;&#1091;&#1088;&#1072;&#1083;&#1100;&#1085;&#1099;&#1093;%20&#1095;&#1080;&#1089;&#1077;&#1083;\15.mp3" TargetMode="Externa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Умножение натуральных чисел и его свойства.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00438" y="2428875"/>
            <a:ext cx="5186362" cy="4143375"/>
          </a:xfrm>
        </p:spPr>
        <p:txBody>
          <a:bodyPr/>
          <a:lstStyle/>
          <a:p>
            <a:pPr eaLnBrk="1" hangingPunct="1"/>
            <a:r>
              <a:rPr lang="ru-RU" smtClean="0"/>
              <a:t>Цель: совершенствовать навык умножения натуральных чисел.</a:t>
            </a:r>
          </a:p>
          <a:p>
            <a:pPr eaLnBrk="1" hangingPunct="1"/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Урок подготовлен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 учителем математики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 СОШ № 19 г.Тимашевска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FF0000"/>
                </a:solidFill>
              </a:rPr>
              <a:t>Воеводиной О.А.</a:t>
            </a:r>
          </a:p>
          <a:p>
            <a:pPr eaLnBrk="1" hangingPunct="1"/>
            <a:endParaRPr lang="ru-RU" smtClean="0"/>
          </a:p>
        </p:txBody>
      </p:sp>
      <p:pic>
        <p:nvPicPr>
          <p:cNvPr id="11268" name="Picture 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068638"/>
            <a:ext cx="302418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403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а) 305 + 305 + 305 + 305 + 73 = 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 = 305 </a:t>
            </a:r>
            <a:r>
              <a:rPr lang="ru-RU" b="1" baseline="30000" smtClean="0"/>
              <a:t>.</a:t>
            </a:r>
            <a:r>
              <a:rPr lang="ru-RU" b="1" smtClean="0"/>
              <a:t> 4 + 73 = 1220 + 73 = 1293,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б) 615 + 615 + 125 + 125 + 125 =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 = 615</a:t>
            </a:r>
            <a:r>
              <a:rPr lang="ru-RU" b="1" baseline="30000" smtClean="0"/>
              <a:t> . </a:t>
            </a:r>
            <a:r>
              <a:rPr lang="ru-RU" b="1" smtClean="0"/>
              <a:t>2 + 125</a:t>
            </a:r>
            <a:r>
              <a:rPr lang="ru-RU" b="1" baseline="30000" smtClean="0"/>
              <a:t> .</a:t>
            </a:r>
            <a:r>
              <a:rPr lang="ru-RU" b="1" smtClean="0"/>
              <a:t> 3 = 1230 + 375 =1605,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в) 2011 + 402 + 402 + 402 + 402 + 402 =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 = 2011 + 402</a:t>
            </a:r>
            <a:r>
              <a:rPr lang="ru-RU" b="1" baseline="30000" smtClean="0"/>
              <a:t> . </a:t>
            </a:r>
            <a:r>
              <a:rPr lang="ru-RU" b="1" smtClean="0"/>
              <a:t>5 = 2011 +2010 = 4021,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г) 58 + 58 + 58 + 58 + 58 +720 + 720 =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 = 58 </a:t>
            </a:r>
            <a:r>
              <a:rPr lang="ru-RU" b="1" baseline="30000" smtClean="0"/>
              <a:t>.</a:t>
            </a:r>
            <a:r>
              <a:rPr lang="ru-RU" b="1" smtClean="0"/>
              <a:t> 5 + 720 </a:t>
            </a:r>
            <a:r>
              <a:rPr lang="ru-RU" b="1" baseline="30000" smtClean="0"/>
              <a:t>. </a:t>
            </a:r>
            <a:r>
              <a:rPr lang="ru-RU" b="1" smtClean="0"/>
              <a:t>2 = 290 + 1 440 = 1730.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Задание на дом: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№ 438</a:t>
            </a:r>
          </a:p>
          <a:p>
            <a:pPr eaLnBrk="1" hangingPunct="1"/>
            <a:r>
              <a:rPr lang="ru-RU" sz="2800" b="1" smtClean="0"/>
              <a:t>№ 439</a:t>
            </a:r>
          </a:p>
          <a:p>
            <a:pPr eaLnBrk="1" hangingPunct="1"/>
            <a:r>
              <a:rPr lang="ru-RU" sz="2800" b="1" smtClean="0"/>
              <a:t>№ 419(а)</a:t>
            </a:r>
          </a:p>
          <a:p>
            <a:pPr eaLnBrk="1" hangingPunct="1"/>
            <a:r>
              <a:rPr lang="ru-RU" sz="2800" b="1" smtClean="0"/>
              <a:t>П.11-прочитать и выучить правила.</a:t>
            </a:r>
          </a:p>
        </p:txBody>
      </p:sp>
      <p:pic>
        <p:nvPicPr>
          <p:cNvPr id="21508" name="Picture 7" descr="pic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87900" y="1341438"/>
            <a:ext cx="3887788" cy="4319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924800" cy="1143000"/>
          </a:xfrm>
        </p:spPr>
        <p:txBody>
          <a:bodyPr/>
          <a:lstStyle/>
          <a:p>
            <a:pPr eaLnBrk="1" hangingPunct="1"/>
            <a:r>
              <a:rPr lang="ru-RU" sz="3500" smtClean="0"/>
              <a:t>Найдите корни уравнений и расшифруйте тему урока: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412875"/>
            <a:ext cx="7693025" cy="4968875"/>
          </a:xfrm>
        </p:spPr>
        <p:txBody>
          <a:bodyPr/>
          <a:lstStyle/>
          <a:p>
            <a:pPr eaLnBrk="1" hangingPunct="1"/>
            <a:r>
              <a:rPr lang="ru-RU" sz="2600" b="1" smtClean="0"/>
              <a:t>35 – х = 17                  У </a:t>
            </a:r>
          </a:p>
          <a:p>
            <a:pPr eaLnBrk="1" hangingPunct="1"/>
            <a:r>
              <a:rPr lang="ru-RU" sz="2600" b="1" smtClean="0"/>
              <a:t>29 + х = 45                  О</a:t>
            </a:r>
          </a:p>
          <a:p>
            <a:pPr eaLnBrk="1" hangingPunct="1"/>
            <a:r>
              <a:rPr lang="ru-RU" sz="2600" b="1" smtClean="0"/>
              <a:t>У – 37 = 18                  Е</a:t>
            </a:r>
          </a:p>
          <a:p>
            <a:pPr eaLnBrk="1" hangingPunct="1"/>
            <a:r>
              <a:rPr lang="ru-RU" sz="2600" b="1" smtClean="0"/>
              <a:t>90 – у = 62                  И</a:t>
            </a:r>
          </a:p>
          <a:p>
            <a:pPr eaLnBrk="1" hangingPunct="1"/>
            <a:r>
              <a:rPr lang="ru-RU" sz="2600" b="1" smtClean="0"/>
              <a:t>31 + у = 60                  Ж</a:t>
            </a:r>
          </a:p>
          <a:p>
            <a:pPr eaLnBrk="1" hangingPunct="1"/>
            <a:r>
              <a:rPr lang="ru-RU" sz="2600" b="1" smtClean="0"/>
              <a:t>80 – с = 40                  Н</a:t>
            </a:r>
          </a:p>
          <a:p>
            <a:pPr eaLnBrk="1" hangingPunct="1"/>
            <a:r>
              <a:rPr lang="ru-RU" sz="2600" b="1" smtClean="0"/>
              <a:t>37 = с + 13                  М </a:t>
            </a:r>
          </a:p>
          <a:p>
            <a:pPr eaLnBrk="1" hangingPunct="1"/>
            <a:endParaRPr lang="ru-RU" sz="2600" b="1" smtClean="0"/>
          </a:p>
          <a:p>
            <a:pPr eaLnBrk="1" hangingPunct="1"/>
            <a:endParaRPr lang="ru-RU" sz="26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z="2600" smtClean="0"/>
              <a:t>     </a:t>
            </a:r>
          </a:p>
        </p:txBody>
      </p:sp>
      <p:graphicFrame>
        <p:nvGraphicFramePr>
          <p:cNvPr id="7204" name="Group 36"/>
          <p:cNvGraphicFramePr>
            <a:graphicFrameLocks noGrp="1"/>
          </p:cNvGraphicFramePr>
          <p:nvPr>
            <p:ph idx="1"/>
          </p:nvPr>
        </p:nvGraphicFramePr>
        <p:xfrm>
          <a:off x="468313" y="4868863"/>
          <a:ext cx="7693025" cy="1439863"/>
        </p:xfrm>
        <a:graphic>
          <a:graphicData uri="http://schemas.openxmlformats.org/drawingml/2006/table">
            <a:tbl>
              <a:tblPr/>
              <a:tblGrid>
                <a:gridCol w="854075"/>
                <a:gridCol w="855662"/>
                <a:gridCol w="854075"/>
                <a:gridCol w="855663"/>
                <a:gridCol w="854075"/>
                <a:gridCol w="855662"/>
                <a:gridCol w="854075"/>
                <a:gridCol w="855663"/>
                <a:gridCol w="85407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05" name="AutoShape 37"/>
          <p:cNvSpPr>
            <a:spLocks noChangeArrowheads="1"/>
          </p:cNvSpPr>
          <p:nvPr/>
        </p:nvSpPr>
        <p:spPr bwMode="auto">
          <a:xfrm>
            <a:off x="1331913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06" name="AutoShape 38"/>
          <p:cNvSpPr>
            <a:spLocks noChangeArrowheads="1"/>
          </p:cNvSpPr>
          <p:nvPr/>
        </p:nvSpPr>
        <p:spPr bwMode="auto">
          <a:xfrm>
            <a:off x="2195513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07" name="AutoShape 39"/>
          <p:cNvSpPr>
            <a:spLocks noChangeArrowheads="1"/>
          </p:cNvSpPr>
          <p:nvPr/>
        </p:nvSpPr>
        <p:spPr bwMode="auto">
          <a:xfrm>
            <a:off x="3059113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08" name="AutoShape 40"/>
          <p:cNvSpPr>
            <a:spLocks noChangeArrowheads="1"/>
          </p:cNvSpPr>
          <p:nvPr/>
        </p:nvSpPr>
        <p:spPr bwMode="auto">
          <a:xfrm>
            <a:off x="3924300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09" name="AutoShape 41"/>
          <p:cNvSpPr>
            <a:spLocks noChangeArrowheads="1"/>
          </p:cNvSpPr>
          <p:nvPr/>
        </p:nvSpPr>
        <p:spPr bwMode="auto">
          <a:xfrm>
            <a:off x="4787900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11" name="AutoShape 43"/>
          <p:cNvSpPr>
            <a:spLocks noChangeArrowheads="1"/>
          </p:cNvSpPr>
          <p:nvPr/>
        </p:nvSpPr>
        <p:spPr bwMode="auto">
          <a:xfrm>
            <a:off x="7308850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12" name="AutoShape 44"/>
          <p:cNvSpPr>
            <a:spLocks noChangeArrowheads="1"/>
          </p:cNvSpPr>
          <p:nvPr/>
        </p:nvSpPr>
        <p:spPr bwMode="auto">
          <a:xfrm>
            <a:off x="6516688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13" name="AutoShape 45"/>
          <p:cNvSpPr>
            <a:spLocks noChangeArrowheads="1"/>
          </p:cNvSpPr>
          <p:nvPr/>
        </p:nvSpPr>
        <p:spPr bwMode="auto">
          <a:xfrm>
            <a:off x="539750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sp>
        <p:nvSpPr>
          <p:cNvPr id="7219" name="AutoShape 51"/>
          <p:cNvSpPr>
            <a:spLocks noChangeArrowheads="1"/>
          </p:cNvSpPr>
          <p:nvPr/>
        </p:nvSpPr>
        <p:spPr bwMode="auto">
          <a:xfrm>
            <a:off x="5651500" y="5661025"/>
            <a:ext cx="720725" cy="620713"/>
          </a:xfrm>
          <a:prstGeom prst="smileyFace">
            <a:avLst>
              <a:gd name="adj" fmla="val 4653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hlink"/>
              </a:solidFill>
            </a:endParaRPr>
          </a:p>
        </p:txBody>
      </p:sp>
      <p:pic>
        <p:nvPicPr>
          <p:cNvPr id="12333" name="Picture 54" descr="pic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1268413"/>
            <a:ext cx="316865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7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7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12139E-6 C -0.00105 -0.00208 -0.00139 -0.00624 -0.0033 -0.00648 C -0.00782 -0.00717 -0.01771 -3.12139E-6 -0.02223 0.00208 C -0.02882 0.00509 -0.03612 0.00601 -0.04289 0.00832 C -0.04931 0.01387 -0.0566 0.01665 -0.06355 0.02104 C -0.06893 0.03167 -0.075 0.04115 -0.07935 0.05272 C -0.07882 0.05688 -0.079 0.0615 -0.07778 0.06543 C -0.07691 0.06821 -0.07032 0.07491 -0.06823 0.07607 C -0.05678 0.083 -0.04393 0.08693 -0.03178 0.09087 C -0.02466 0.09711 -0.0231 0.09734 -0.01441 0.09503 C 0.00798 0.09826 0.00225 0.0985 0.03333 0.09503 C 0.03784 0.09456 0.04166 0.0904 0.046 0.08878 C 0.05555 0.08532 0.07152 0.08509 0.07934 0.08439 C 0.0809 0.0837 0.08263 0.0837 0.08402 0.08231 C 0.08697 0.0793 0.09201 0.07167 0.09201 0.07167 C 0.09253 0.08092 0.09218 0.09017 0.09357 0.09919 C 0.09409 0.10312 0.1019 0.10728 0.10312 0.10774 C 0.11059 0.11144 0.11927 0.11237 0.1269 0.11399 C 0.13854 0.12046 0.15104 0.12393 0.16336 0.1267 C 0.21736 0.12092 0.26614 0.11954 0.32222 0.11838 C 0.32864 0.10936 0.32638 0.10358 0.32847 0.09087 C 0.33072 0.07792 0.33368 0.06659 0.33802 0.0548 C 0.34513 0.05965 0.35017 0.06613 0.35711 0.07167 C 0.36232 0.08578 0.36562 0.08185 0.37777 0.08439 C 0.3835 0.08555 0.3894 0.08717 0.39513 0.08878 C 0.39722 0.08948 0.3993 0.0904 0.40156 0.09087 C 0.40902 0.09248 0.42378 0.09503 0.42378 0.09503 C 0.4519 0.09295 0.45798 0.0911 0.48732 0.09295 C 0.50381 0.09665 0.5026 0.09734 0.5269 0.09295 C 0.53038 0.09225 0.53802 0.08231 0.54114 0.08023 C 0.54166 0.07815 0.54409 0.07561 0.54288 0.07399 C 0.5368 0.06566 0.52065 0.06266 0.51267 0.06127 C 0.49097 0.06196 0.46927 0.06196 0.44756 0.06335 C 0.43802 0.06404 0.42847 0.06543 0.41892 0.06751 C 0.41562 0.06821 0.40954 0.07167 0.40954 0.07167 C 0.42135 0.08462 0.43559 0.09017 0.45069 0.09295 C 0.46076 0.0948 0.4809 0.09711 0.4809 0.09711 C 0.49878 0.10404 0.51666 0.11006 0.53489 0.11399 C 0.55138 0.12162 0.56666 0.12439 0.58402 0.1267 C 0.66805 0.11561 0.54236 0.1311 0.70781 0.12046 C 0.71701 0.11977 0.72343 0.10936 0.73177 0.10566 C 0.73472 0.09318 0.73888 0.08231 0.74444 0.07167 C 0.746 0.0689 0.74913 0.06335 0.74913 0.06335 C 0.75399 0.04324 0.74531 0.07792 0.75555 0.04439 C 0.7585 0.03468 0.75972 0.02682 0.76336 0.01688 C 0.76527 0.00347 0.76996 -0.00624 0.77291 -0.01919 C 0.7743 -0.02544 0.775 -0.03191 0.77621 -0.03815 C 0.77343 -0.05526 0.76892 -0.07191 0.7651 -0.08879 C 0.76284 -0.09873 0.76215 -0.10913 0.75868 -0.11838 C 0.7526 -0.13457 0.74982 -0.14012 0.746 -0.15445 C 0.74045 -0.17526 0.73541 -0.20879 0.72065 -0.22197 C 0.71579 -0.23191 0.7118 -0.24231 0.70625 -0.25156 C 0.70208 -0.25873 0.69722 -0.2652 0.69357 -0.27283 C 0.68732 -0.28555 0.68125 -0.29804 0.67291 -0.30867 C 0.66979 -0.31931 0.6677 -0.32763 0.66024 -0.33411 C 0.65156 -0.35353 0.63611 -0.36116 0.62065 -0.36994 C 0.59947 -0.38197 0.57864 -0.39052 0.55711 -0.40185 C 0.54913 -0.40601 0.52725 -0.40624 0.51736 -0.40809 C 0.4967 -0.40671 0.47604 -0.40624 0.45555 -0.40393 C 0.44513 -0.40278 0.43559 -0.39399 0.42534 -0.39122 C 0.41961 -0.38613 0.41493 -0.38405 0.41111 -0.37642 C 0.4151 -0.3489 0.43628 -0.34058 0.45399 -0.33202 C 0.47465 -0.32208 0.49392 -0.31029 0.51579 -0.30659 C 0.53784 -0.3089 0.54079 -0.30937 0.55711 -0.32555 C 0.56354 -0.33202 0.56909 -0.3348 0.57291 -0.34474 C 0.57638 -0.35376 0.57934 -0.36324 0.58246 -0.37226 C 0.58489 -0.37942 0.59045 -0.3933 0.59045 -0.3933 C 0.59184 -0.41249 0.59531 -0.43122 0.59201 -0.45041 C 0.58888 -0.46821 0.56649 -0.50382 0.55555 -0.51376 C 0.54288 -0.52532 0.53125 -0.53919 0.51736 -0.54752 C 0.49201 -0.56278 0.46631 -0.57179 0.43958 -0.5815 C 0.42986 -0.58497 0.42118 -0.58983 0.41111 -0.59191 C 0.40277 -0.57827 0.39913 -0.56486 0.3967 -0.54752 C 0.39843 -0.53549 0.39947 -0.51653 0.40625 -0.50752 C 0.41875 -0.49087 0.44062 -0.48046 0.45711 -0.47353 C 0.49791 -0.45665 0.53541 -0.43885 0.57777 -0.43561 C 0.61197 -0.44 0.64618 -0.43769 0.67934 -0.44833 C 0.68559 -0.45942 0.69201 -0.46728 0.70156 -0.47353 C 0.70642 -0.48671 0.71527 -0.48994 0.72222 -0.50312 C 0.72378 -0.51122 0.72656 -0.51653 0.72847 -0.52439 C 0.73038 -0.51653 0.73159 -0.51006 0.73489 -0.50312 C 0.73715 -0.48809 0.74166 -0.47491 0.746 -0.46104 C 0.74878 -0.45226 0.74878 -0.44254 0.75069 -0.43353 C 0.7519 -0.42798 0.75555 -0.4222 0.75555 -0.41665 " pathEditMode="relative" ptsTypes="fffffffffffffffffffffffffffffffffffffffffffffffffffffffffffffffffffffffffffffffffffA">
                                      <p:cBhvr>
                                        <p:cTn id="48" dur="2000" fill="hold"/>
                                        <p:tgtEl>
                                          <p:spTgt spid="7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5" grpId="0" animBg="1"/>
      <p:bldP spid="7206" grpId="0" animBg="1"/>
      <p:bldP spid="7207" grpId="0" animBg="1"/>
      <p:bldP spid="7208" grpId="0" animBg="1"/>
      <p:bldP spid="7209" grpId="0" animBg="1"/>
      <p:bldP spid="7211" grpId="0" animBg="1"/>
      <p:bldP spid="7212" grpId="0" animBg="1"/>
      <p:bldP spid="7213" grpId="0" animBg="1"/>
      <p:bldP spid="72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25 + 25 + 25 + 25 + 25 = 25 </a:t>
            </a:r>
            <a:r>
              <a:rPr lang="ru-RU" baseline="30000" smtClean="0"/>
              <a:t>.</a:t>
            </a:r>
            <a:r>
              <a:rPr lang="ru-RU" smtClean="0"/>
              <a:t> 5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7693025" cy="43068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endParaRPr lang="ru-RU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sz="5400" smtClean="0"/>
              <a:t>25 </a:t>
            </a:r>
            <a:r>
              <a:rPr lang="ru-RU" sz="5400" baseline="30000" smtClean="0"/>
              <a:t>.</a:t>
            </a:r>
            <a:r>
              <a:rPr lang="ru-RU" sz="5400" smtClean="0"/>
              <a:t> 5 = 125</a:t>
            </a:r>
          </a:p>
        </p:txBody>
      </p:sp>
      <p:sp>
        <p:nvSpPr>
          <p:cNvPr id="13316" name="AutoShape 8"/>
          <p:cNvSpPr>
            <a:spLocks noChangeArrowheads="1"/>
          </p:cNvSpPr>
          <p:nvPr/>
        </p:nvSpPr>
        <p:spPr bwMode="auto">
          <a:xfrm>
            <a:off x="1619250" y="3357563"/>
            <a:ext cx="1223963" cy="935037"/>
          </a:xfrm>
          <a:custGeom>
            <a:avLst/>
            <a:gdLst>
              <a:gd name="T0" fmla="*/ 48568322 w 21600"/>
              <a:gd name="T1" fmla="*/ 0 h 21600"/>
              <a:gd name="T2" fmla="*/ 48568322 w 21600"/>
              <a:gd name="T3" fmla="*/ 22783088 h 21600"/>
              <a:gd name="T4" fmla="*/ 10393712 w 21600"/>
              <a:gd name="T5" fmla="*/ 40476579 h 21600"/>
              <a:gd name="T6" fmla="*/ 69355810 w 21600"/>
              <a:gd name="T7" fmla="*/ 11391522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Text Box 9"/>
          <p:cNvSpPr txBox="1">
            <a:spLocks noChangeArrowheads="1"/>
          </p:cNvSpPr>
          <p:nvPr/>
        </p:nvSpPr>
        <p:spPr bwMode="auto">
          <a:xfrm>
            <a:off x="3492500" y="4365625"/>
            <a:ext cx="2519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множитель</a:t>
            </a:r>
          </a:p>
        </p:txBody>
      </p:sp>
      <p:sp>
        <p:nvSpPr>
          <p:cNvPr id="13318" name="Rectangle 10"/>
          <p:cNvSpPr>
            <a:spLocks noChangeArrowheads="1"/>
          </p:cNvSpPr>
          <p:nvPr/>
        </p:nvSpPr>
        <p:spPr bwMode="auto">
          <a:xfrm>
            <a:off x="1116013" y="4313238"/>
            <a:ext cx="230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множитель</a:t>
            </a:r>
          </a:p>
        </p:txBody>
      </p:sp>
      <p:sp>
        <p:nvSpPr>
          <p:cNvPr id="13319" name="AutoShape 11"/>
          <p:cNvSpPr>
            <a:spLocks noChangeArrowheads="1"/>
          </p:cNvSpPr>
          <p:nvPr/>
        </p:nvSpPr>
        <p:spPr bwMode="auto">
          <a:xfrm>
            <a:off x="4067175" y="3644900"/>
            <a:ext cx="647700" cy="792163"/>
          </a:xfrm>
          <a:prstGeom prst="upArrow">
            <a:avLst>
              <a:gd name="adj1" fmla="val 50000"/>
              <a:gd name="adj2" fmla="val 30576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Text Box 12"/>
          <p:cNvSpPr txBox="1">
            <a:spLocks noChangeArrowheads="1"/>
          </p:cNvSpPr>
          <p:nvPr/>
        </p:nvSpPr>
        <p:spPr bwMode="auto">
          <a:xfrm>
            <a:off x="5940425" y="4292600"/>
            <a:ext cx="3024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/>
              <a:t>произведение</a:t>
            </a:r>
          </a:p>
        </p:txBody>
      </p:sp>
      <p:sp>
        <p:nvSpPr>
          <p:cNvPr id="13321" name="AutoShape 13"/>
          <p:cNvSpPr>
            <a:spLocks noChangeArrowheads="1"/>
          </p:cNvSpPr>
          <p:nvPr/>
        </p:nvSpPr>
        <p:spPr bwMode="auto">
          <a:xfrm rot="10800000" flipV="1">
            <a:off x="6588125" y="3284538"/>
            <a:ext cx="1223963" cy="935037"/>
          </a:xfrm>
          <a:custGeom>
            <a:avLst/>
            <a:gdLst>
              <a:gd name="T0" fmla="*/ 48568322 w 21600"/>
              <a:gd name="T1" fmla="*/ 0 h 21600"/>
              <a:gd name="T2" fmla="*/ 48568322 w 21600"/>
              <a:gd name="T3" fmla="*/ 22783088 h 21600"/>
              <a:gd name="T4" fmla="*/ 10393712 w 21600"/>
              <a:gd name="T5" fmla="*/ 40476579 h 21600"/>
              <a:gd name="T6" fmla="*/ 69355810 w 21600"/>
              <a:gd name="T7" fmla="*/ 11391522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Text Box 14"/>
          <p:cNvSpPr txBox="1">
            <a:spLocks noChangeArrowheads="1"/>
          </p:cNvSpPr>
          <p:nvPr/>
        </p:nvSpPr>
        <p:spPr bwMode="auto">
          <a:xfrm>
            <a:off x="3276600" y="4941888"/>
            <a:ext cx="4537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/>
              <a:t>m </a:t>
            </a:r>
            <a:r>
              <a:rPr lang="ru-RU" sz="3600" b="1" baseline="30000"/>
              <a:t>.</a:t>
            </a:r>
            <a:r>
              <a:rPr lang="en-US" sz="3600" b="1" baseline="30000"/>
              <a:t> </a:t>
            </a:r>
            <a:r>
              <a:rPr lang="en-US" sz="3600" b="1"/>
              <a:t>n </a:t>
            </a:r>
            <a:r>
              <a:rPr lang="ru-RU" sz="3600" b="1"/>
              <a:t>=</a:t>
            </a:r>
            <a:r>
              <a:rPr lang="en-US" sz="3600" b="1"/>
              <a:t> m</a:t>
            </a:r>
            <a:r>
              <a:rPr lang="en-US" sz="3600" b="1" baseline="30000"/>
              <a:t> </a:t>
            </a:r>
            <a:r>
              <a:rPr lang="en-US" sz="3600" b="1"/>
              <a:t>n</a:t>
            </a:r>
            <a:endParaRPr lang="ru-RU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7924800" cy="1574800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Выражение </a:t>
            </a:r>
            <a:r>
              <a:rPr lang="en-US" sz="2400" smtClean="0">
                <a:solidFill>
                  <a:srgbClr val="FF66CC"/>
                </a:solidFill>
              </a:rPr>
              <a:t>m </a:t>
            </a:r>
            <a:r>
              <a:rPr lang="ru-RU" sz="2400" baseline="30000" smtClean="0">
                <a:solidFill>
                  <a:srgbClr val="FF66CC"/>
                </a:solidFill>
              </a:rPr>
              <a:t>.</a:t>
            </a:r>
            <a:r>
              <a:rPr lang="en-US" sz="2400" smtClean="0">
                <a:solidFill>
                  <a:srgbClr val="FF66CC"/>
                </a:solidFill>
              </a:rPr>
              <a:t> n</a:t>
            </a:r>
            <a:r>
              <a:rPr lang="ru-RU" sz="2400" smtClean="0">
                <a:solidFill>
                  <a:schemeClr val="tx1"/>
                </a:solidFill>
              </a:rPr>
              <a:t> и значение этого выражения называют </a:t>
            </a:r>
            <a:r>
              <a:rPr lang="ru-RU" sz="2400" smtClean="0">
                <a:solidFill>
                  <a:srgbClr val="FF66CC"/>
                </a:solidFill>
              </a:rPr>
              <a:t>произведением </a:t>
            </a:r>
            <a:r>
              <a:rPr lang="ru-RU" sz="2400" smtClean="0">
                <a:solidFill>
                  <a:schemeClr val="tx1"/>
                </a:solidFill>
              </a:rPr>
              <a:t>чисел </a:t>
            </a:r>
            <a:r>
              <a:rPr lang="en-US" sz="2400" smtClean="0">
                <a:solidFill>
                  <a:schemeClr val="tx1"/>
                </a:solidFill>
              </a:rPr>
              <a:t>m </a:t>
            </a:r>
            <a:r>
              <a:rPr lang="ru-RU" sz="2400" smtClean="0">
                <a:solidFill>
                  <a:schemeClr val="tx1"/>
                </a:solidFill>
              </a:rPr>
              <a:t>и </a:t>
            </a:r>
            <a:r>
              <a:rPr lang="en-US" sz="2400" smtClean="0">
                <a:solidFill>
                  <a:schemeClr val="tx1"/>
                </a:solidFill>
              </a:rPr>
              <a:t>n</a:t>
            </a:r>
            <a:r>
              <a:rPr lang="ru-RU" sz="2400" smtClean="0">
                <a:solidFill>
                  <a:schemeClr val="tx1"/>
                </a:solidFill>
              </a:rPr>
              <a:t>. Числа </a:t>
            </a:r>
            <a:r>
              <a:rPr lang="en-US" sz="2400" smtClean="0">
                <a:solidFill>
                  <a:srgbClr val="FF66CC"/>
                </a:solidFill>
              </a:rPr>
              <a:t>m</a:t>
            </a:r>
            <a:r>
              <a:rPr lang="en-US" sz="2400" smtClean="0">
                <a:solidFill>
                  <a:schemeClr val="tx1"/>
                </a:solidFill>
              </a:rPr>
              <a:t> </a:t>
            </a:r>
            <a:r>
              <a:rPr lang="ru-RU" sz="2400" smtClean="0">
                <a:solidFill>
                  <a:schemeClr val="tx1"/>
                </a:solidFill>
              </a:rPr>
              <a:t>и </a:t>
            </a:r>
            <a:r>
              <a:rPr lang="en-US" sz="2400" smtClean="0">
                <a:solidFill>
                  <a:srgbClr val="FF66CC"/>
                </a:solidFill>
              </a:rPr>
              <a:t>n</a:t>
            </a:r>
            <a:r>
              <a:rPr lang="ru-RU" sz="2400" smtClean="0">
                <a:solidFill>
                  <a:srgbClr val="FF66CC"/>
                </a:solidFill>
              </a:rPr>
              <a:t> </a:t>
            </a:r>
            <a:r>
              <a:rPr lang="ru-RU" sz="2400" smtClean="0">
                <a:solidFill>
                  <a:schemeClr val="tx1"/>
                </a:solidFill>
              </a:rPr>
              <a:t>называют множителями.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2565400"/>
            <a:ext cx="7920037" cy="3724275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b="1" smtClean="0"/>
              <a:t>Умножить число </a:t>
            </a:r>
            <a:r>
              <a:rPr lang="en-US" b="1" smtClean="0"/>
              <a:t>m</a:t>
            </a:r>
            <a:r>
              <a:rPr lang="ru-RU" b="1" smtClean="0"/>
              <a:t> на натуральное число </a:t>
            </a:r>
            <a:r>
              <a:rPr lang="en-US" b="1" smtClean="0"/>
              <a:t>n</a:t>
            </a:r>
            <a:r>
              <a:rPr lang="ru-RU" b="1" smtClean="0"/>
              <a:t> – значит найти сумму </a:t>
            </a:r>
            <a:r>
              <a:rPr lang="en-US" b="1" smtClean="0"/>
              <a:t>n</a:t>
            </a:r>
            <a:r>
              <a:rPr lang="ru-RU" b="1" smtClean="0"/>
              <a:t> слагаемых, каждое из которых равно </a:t>
            </a:r>
            <a:r>
              <a:rPr lang="en-US" b="1" smtClean="0"/>
              <a:t>m</a:t>
            </a:r>
            <a:r>
              <a:rPr lang="ru-RU" b="1" smtClean="0"/>
              <a:t>.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b="1" smtClean="0"/>
              <a:t>m</a:t>
            </a:r>
            <a:r>
              <a:rPr lang="ru-RU" b="1" smtClean="0"/>
              <a:t> </a:t>
            </a:r>
            <a:r>
              <a:rPr lang="ru-RU" b="1" baseline="30000" smtClean="0"/>
              <a:t>.</a:t>
            </a:r>
            <a:r>
              <a:rPr lang="ru-RU" b="1" smtClean="0"/>
              <a:t> </a:t>
            </a:r>
            <a:r>
              <a:rPr lang="en-US" b="1" smtClean="0"/>
              <a:t>n = m + m + m + m + m + </a:t>
            </a:r>
            <a:r>
              <a:rPr lang="ru-RU" b="1" smtClean="0"/>
              <a:t>… </a:t>
            </a:r>
            <a:r>
              <a:rPr lang="en-US" b="1" smtClean="0"/>
              <a:t>+m</a:t>
            </a:r>
            <a:endParaRPr lang="ru-RU" b="1" smtClean="0"/>
          </a:p>
          <a:p>
            <a:pPr eaLnBrk="1" hangingPunct="1"/>
            <a:endParaRPr lang="ru-RU" smtClean="0"/>
          </a:p>
        </p:txBody>
      </p:sp>
      <p:sp>
        <p:nvSpPr>
          <p:cNvPr id="14340" name="AutoShape 4"/>
          <p:cNvSpPr>
            <a:spLocks/>
          </p:cNvSpPr>
          <p:nvPr/>
        </p:nvSpPr>
        <p:spPr bwMode="auto">
          <a:xfrm rot="-5400000">
            <a:off x="4391819" y="2169319"/>
            <a:ext cx="360362" cy="4895850"/>
          </a:xfrm>
          <a:prstGeom prst="leftBrace">
            <a:avLst>
              <a:gd name="adj1" fmla="val 11321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284663" y="4581525"/>
            <a:ext cx="11525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b="1">
                <a:solidFill>
                  <a:srgbClr val="FF66CC"/>
                </a:solidFill>
              </a:rPr>
              <a:t>n</a:t>
            </a:r>
            <a:endParaRPr lang="ru-RU" sz="4800" b="1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Свойства умножения: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/>
              <a:t>Переместительное свойство: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/>
              <a:t>                        </a:t>
            </a:r>
            <a:r>
              <a:rPr lang="ru-RU" sz="4000" b="1" smtClean="0"/>
              <a:t>а </a:t>
            </a:r>
            <a:r>
              <a:rPr lang="ru-RU" sz="4000" b="1" baseline="30000" smtClean="0"/>
              <a:t>. </a:t>
            </a:r>
            <a:r>
              <a:rPr lang="ru-RU" sz="4000" b="1" smtClean="0"/>
              <a:t>б = б </a:t>
            </a:r>
            <a:r>
              <a:rPr lang="ru-RU" sz="4000" b="1" baseline="30000" smtClean="0"/>
              <a:t>.</a:t>
            </a:r>
            <a:r>
              <a:rPr lang="ru-RU" sz="4000" b="1" smtClean="0"/>
              <a:t> а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Сочетательное свойство: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                 </a:t>
            </a:r>
            <a:r>
              <a:rPr lang="ru-RU" sz="4000" b="1" smtClean="0"/>
              <a:t>а </a:t>
            </a:r>
            <a:r>
              <a:rPr lang="ru-RU" sz="4000" b="1" baseline="30000" smtClean="0"/>
              <a:t>.</a:t>
            </a:r>
            <a:r>
              <a:rPr lang="ru-RU" sz="4000" b="1" smtClean="0"/>
              <a:t> (б </a:t>
            </a:r>
            <a:r>
              <a:rPr lang="ru-RU" sz="4000" b="1" baseline="30000" smtClean="0"/>
              <a:t>. </a:t>
            </a:r>
            <a:r>
              <a:rPr lang="ru-RU" sz="4000" b="1" smtClean="0"/>
              <a:t>с) = (а </a:t>
            </a:r>
            <a:r>
              <a:rPr lang="ru-RU" sz="4000" b="1" baseline="30000" smtClean="0"/>
              <a:t>.</a:t>
            </a:r>
            <a:r>
              <a:rPr lang="ru-RU" sz="4000" b="1" smtClean="0"/>
              <a:t> б) </a:t>
            </a:r>
            <a:r>
              <a:rPr lang="ru-RU" sz="4000" b="1" baseline="30000" smtClean="0"/>
              <a:t>.</a:t>
            </a:r>
            <a:r>
              <a:rPr lang="ru-RU" sz="4000" b="1" smtClean="0"/>
              <a:t> с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/>
              <a:t>Равенства: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b="1" smtClean="0"/>
              <a:t>        </a:t>
            </a:r>
            <a:r>
              <a:rPr lang="ru-RU" sz="4000" b="1" smtClean="0"/>
              <a:t>а </a:t>
            </a:r>
            <a:r>
              <a:rPr lang="ru-RU" sz="4000" b="1" baseline="30000" smtClean="0"/>
              <a:t>.</a:t>
            </a:r>
            <a:r>
              <a:rPr lang="ru-RU" sz="4000" b="1" smtClean="0"/>
              <a:t> 1 = а        а</a:t>
            </a:r>
            <a:r>
              <a:rPr lang="ru-RU" sz="4000" b="1" baseline="30000" smtClean="0"/>
              <a:t> . </a:t>
            </a:r>
            <a:r>
              <a:rPr lang="ru-RU" sz="4000" b="1" smtClean="0"/>
              <a:t>0 = 0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611188" y="1196975"/>
            <a:ext cx="7705725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u="sng"/>
              <a:t>Перед буквенными множителями обычно не пишут знак умножения</a:t>
            </a:r>
            <a:r>
              <a:rPr lang="ru-RU" sz="3200" b="1"/>
              <a:t>:</a:t>
            </a:r>
          </a:p>
          <a:p>
            <a:pPr>
              <a:spcBef>
                <a:spcPct val="50000"/>
              </a:spcBef>
            </a:pPr>
            <a:r>
              <a:rPr lang="ru-RU" sz="3200" b="1"/>
              <a:t>Вместо </a:t>
            </a:r>
            <a:r>
              <a:rPr lang="ru-RU" sz="3200" b="1">
                <a:solidFill>
                  <a:srgbClr val="FF66CC"/>
                </a:solidFill>
              </a:rPr>
              <a:t>8 </a:t>
            </a:r>
            <a:r>
              <a:rPr lang="ru-RU" sz="3200" b="1" baseline="30000">
                <a:solidFill>
                  <a:srgbClr val="FF66CC"/>
                </a:solidFill>
              </a:rPr>
              <a:t>.</a:t>
            </a:r>
            <a:r>
              <a:rPr lang="ru-RU" sz="3200" b="1">
                <a:solidFill>
                  <a:srgbClr val="FF66CC"/>
                </a:solidFill>
              </a:rPr>
              <a:t> х</a:t>
            </a:r>
            <a:r>
              <a:rPr lang="ru-RU" sz="3200" b="1"/>
              <a:t> пишут </a:t>
            </a:r>
            <a:r>
              <a:rPr lang="ru-RU" sz="3200" b="1">
                <a:solidFill>
                  <a:srgbClr val="FF66CC"/>
                </a:solidFill>
              </a:rPr>
              <a:t>8х</a:t>
            </a:r>
            <a:r>
              <a:rPr lang="ru-RU" sz="3200" b="1"/>
              <a:t>, вместо </a:t>
            </a:r>
            <a:r>
              <a:rPr lang="ru-RU" sz="3200" b="1">
                <a:solidFill>
                  <a:srgbClr val="FF66CC"/>
                </a:solidFill>
              </a:rPr>
              <a:t>а </a:t>
            </a:r>
            <a:r>
              <a:rPr lang="ru-RU" sz="3200" b="1" baseline="30000">
                <a:solidFill>
                  <a:srgbClr val="FF66CC"/>
                </a:solidFill>
              </a:rPr>
              <a:t>.</a:t>
            </a:r>
            <a:r>
              <a:rPr lang="ru-RU" sz="3200" b="1">
                <a:solidFill>
                  <a:srgbClr val="FF66CC"/>
                </a:solidFill>
              </a:rPr>
              <a:t> б</a:t>
            </a:r>
            <a:r>
              <a:rPr lang="ru-RU" sz="3200" b="1"/>
              <a:t> пишут </a:t>
            </a:r>
            <a:r>
              <a:rPr lang="ru-RU" sz="3200" b="1">
                <a:solidFill>
                  <a:srgbClr val="FF66CC"/>
                </a:solidFill>
              </a:rPr>
              <a:t>а б</a:t>
            </a:r>
            <a:r>
              <a:rPr lang="ru-RU" sz="3200" b="1"/>
              <a:t>.</a:t>
            </a:r>
          </a:p>
          <a:p>
            <a:pPr>
              <a:spcBef>
                <a:spcPct val="50000"/>
              </a:spcBef>
            </a:pPr>
            <a:r>
              <a:rPr lang="ru-RU" sz="3200" b="1" u="sng"/>
              <a:t>Опускают знак умножения и перед скобками.</a:t>
            </a:r>
          </a:p>
          <a:p>
            <a:pPr>
              <a:spcBef>
                <a:spcPct val="50000"/>
              </a:spcBef>
            </a:pPr>
            <a:r>
              <a:rPr lang="ru-RU" sz="3200" b="1"/>
              <a:t>Например, вместо </a:t>
            </a:r>
            <a:r>
              <a:rPr lang="ru-RU" sz="3200" b="1">
                <a:solidFill>
                  <a:srgbClr val="FF66CC"/>
                </a:solidFill>
              </a:rPr>
              <a:t>2 </a:t>
            </a:r>
            <a:r>
              <a:rPr lang="ru-RU" sz="3200" b="1" baseline="30000">
                <a:solidFill>
                  <a:srgbClr val="FF66CC"/>
                </a:solidFill>
              </a:rPr>
              <a:t>.</a:t>
            </a:r>
            <a:r>
              <a:rPr lang="ru-RU" sz="3200" b="1">
                <a:solidFill>
                  <a:srgbClr val="FF66CC"/>
                </a:solidFill>
              </a:rPr>
              <a:t> (а + б)</a:t>
            </a:r>
            <a:r>
              <a:rPr lang="ru-RU" sz="3200" b="1"/>
              <a:t> пишут </a:t>
            </a:r>
            <a:r>
              <a:rPr lang="ru-RU" sz="3200" b="1">
                <a:solidFill>
                  <a:srgbClr val="FF66CC"/>
                </a:solidFill>
              </a:rPr>
              <a:t>2(а + б),</a:t>
            </a:r>
            <a:r>
              <a:rPr lang="ru-RU" sz="3200" b="1"/>
              <a:t> а вместо </a:t>
            </a:r>
            <a:r>
              <a:rPr lang="ru-RU" sz="3200" b="1">
                <a:solidFill>
                  <a:srgbClr val="FF66CC"/>
                </a:solidFill>
              </a:rPr>
              <a:t>(х + 2) </a:t>
            </a:r>
            <a:r>
              <a:rPr lang="ru-RU" sz="3200" b="1" baseline="30000">
                <a:solidFill>
                  <a:srgbClr val="FF66CC"/>
                </a:solidFill>
              </a:rPr>
              <a:t>.</a:t>
            </a:r>
            <a:r>
              <a:rPr lang="ru-RU" sz="3200" b="1">
                <a:solidFill>
                  <a:srgbClr val="FF66CC"/>
                </a:solidFill>
              </a:rPr>
              <a:t> (у + 3)</a:t>
            </a:r>
            <a:r>
              <a:rPr lang="ru-RU" sz="3200" b="1"/>
              <a:t> пишут </a:t>
            </a:r>
            <a:r>
              <a:rPr lang="ru-RU" sz="3200" b="1">
                <a:solidFill>
                  <a:srgbClr val="FF66CC"/>
                </a:solidFill>
              </a:rPr>
              <a:t>(х + 2)(у + 3).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Физкультминутка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7412" name="Picture 4" descr="4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981075"/>
            <a:ext cx="4681537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1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913" y="33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394(</a:t>
            </a:r>
            <a:r>
              <a:rPr lang="ru-RU" sz="2400" b="1" smtClean="0"/>
              <a:t>устно</a:t>
            </a:r>
            <a:r>
              <a:rPr lang="ru-RU" smtClean="0"/>
              <a:t>)          </a:t>
            </a:r>
            <a:r>
              <a:rPr lang="ru-RU" b="1" smtClean="0"/>
              <a:t>№ 395</a:t>
            </a:r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а) 707+707+707=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/>
              <a:t>    =707 </a:t>
            </a:r>
            <a:r>
              <a:rPr lang="ru-RU" sz="2600" b="1" baseline="30000" smtClean="0"/>
              <a:t>.</a:t>
            </a:r>
            <a:r>
              <a:rPr lang="ru-RU" sz="2600" b="1" smtClean="0"/>
              <a:t> 3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б) 50+50+50+50+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/>
              <a:t>    +50+50=50 </a:t>
            </a:r>
            <a:r>
              <a:rPr lang="ru-RU" sz="2600" b="1" baseline="30000" smtClean="0"/>
              <a:t>.</a:t>
            </a:r>
            <a:r>
              <a:rPr lang="ru-RU" sz="2600" b="1" smtClean="0"/>
              <a:t> </a:t>
            </a:r>
            <a:r>
              <a:rPr lang="en-US" sz="2600" b="1" smtClean="0"/>
              <a:t>6</a:t>
            </a:r>
            <a:endParaRPr lang="ru-RU" sz="2600" b="1" smtClean="0"/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в) х + х + х + х + х + х = 6 </a:t>
            </a:r>
            <a:r>
              <a:rPr lang="ru-RU" sz="2600" b="1" baseline="30000" smtClean="0"/>
              <a:t>. </a:t>
            </a:r>
            <a:r>
              <a:rPr lang="ru-RU" sz="2600" b="1" smtClean="0"/>
              <a:t>х= =6х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а) 712 </a:t>
            </a:r>
            <a:r>
              <a:rPr lang="ru-RU" sz="2600" b="1" baseline="30000" smtClean="0"/>
              <a:t>. </a:t>
            </a:r>
            <a:r>
              <a:rPr lang="ru-RU" sz="2600" b="1" smtClean="0"/>
              <a:t>3 = 712+ + 712 + 712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б) а </a:t>
            </a:r>
            <a:r>
              <a:rPr lang="ru-RU" sz="2600" b="1" baseline="30000" smtClean="0"/>
              <a:t>. </a:t>
            </a:r>
            <a:r>
              <a:rPr lang="ru-RU" sz="2600" b="1" smtClean="0"/>
              <a:t>6 = а +а + +а +а +а +а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в) (х +у)</a:t>
            </a:r>
            <a:r>
              <a:rPr lang="ru-RU" sz="2600" b="1" baseline="30000" smtClean="0"/>
              <a:t>.</a:t>
            </a:r>
            <a:r>
              <a:rPr lang="ru-RU" sz="2600" b="1" smtClean="0"/>
              <a:t> 4=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/>
              <a:t>  =(х +у)+ (х +у)+ +(х +у)+ (х +у)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b="1" smtClean="0"/>
              <a:t>г) (</a:t>
            </a:r>
            <a:r>
              <a:rPr lang="en-US" sz="2600" b="1" smtClean="0"/>
              <a:t>k +m +4)</a:t>
            </a:r>
            <a:r>
              <a:rPr lang="ru-RU" sz="2600" b="1" baseline="30000" smtClean="0"/>
              <a:t>.</a:t>
            </a:r>
            <a:r>
              <a:rPr lang="ru-RU" sz="2600" b="1" smtClean="0"/>
              <a:t> 2=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b="1" smtClean="0"/>
              <a:t>  =(</a:t>
            </a:r>
            <a:r>
              <a:rPr lang="en-US" sz="2600" b="1" smtClean="0"/>
              <a:t>k +m +4) + (k+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b="1" smtClean="0"/>
              <a:t>  + m+ 4)</a:t>
            </a:r>
            <a:endParaRPr lang="ru-RU" sz="2600" b="1" smtClean="0"/>
          </a:p>
          <a:p>
            <a:pPr eaLnBrk="1" hangingPunct="1">
              <a:lnSpc>
                <a:spcPct val="90000"/>
              </a:lnSpc>
            </a:pPr>
            <a:endParaRPr lang="ru-RU" sz="2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397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891087"/>
          </a:xfrm>
        </p:spPr>
        <p:txBody>
          <a:bodyPr/>
          <a:lstStyle/>
          <a:p>
            <a:pPr eaLnBrk="1" hangingPunct="1"/>
            <a:r>
              <a:rPr lang="ru-RU" b="1" smtClean="0"/>
              <a:t>1 уравнение – 2 мин 30 сек.</a:t>
            </a:r>
          </a:p>
          <a:p>
            <a:pPr eaLnBrk="1" hangingPunct="1"/>
            <a:r>
              <a:rPr lang="ru-RU" b="1" smtClean="0"/>
              <a:t>6 уравнений </a:t>
            </a:r>
            <a:r>
              <a:rPr lang="en-US" b="1" smtClean="0"/>
              <a:t>?</a:t>
            </a:r>
            <a:endParaRPr lang="ru-RU" b="1" smtClean="0"/>
          </a:p>
          <a:p>
            <a:pPr algn="ctr" eaLnBrk="1" hangingPunct="1"/>
            <a:r>
              <a:rPr lang="ru-RU" b="1" smtClean="0"/>
              <a:t>Решение:</a:t>
            </a:r>
          </a:p>
          <a:p>
            <a:pPr eaLnBrk="1" hangingPunct="1"/>
            <a:r>
              <a:rPr lang="ru-RU" b="1" smtClean="0"/>
              <a:t>2 мин 30 сек = 150 сек.</a:t>
            </a:r>
          </a:p>
          <a:p>
            <a:pPr eaLnBrk="1" hangingPunct="1"/>
            <a:r>
              <a:rPr lang="ru-RU" b="1" smtClean="0"/>
              <a:t>150 </a:t>
            </a:r>
            <a:r>
              <a:rPr lang="ru-RU" b="1" baseline="30000" smtClean="0"/>
              <a:t>. </a:t>
            </a:r>
            <a:r>
              <a:rPr lang="ru-RU" b="1" smtClean="0"/>
              <a:t>6 = 900 сек</a:t>
            </a:r>
          </a:p>
          <a:p>
            <a:pPr eaLnBrk="1" hangingPunct="1"/>
            <a:r>
              <a:rPr lang="ru-RU" b="1" smtClean="0"/>
              <a:t> 900 сек = 15 мин - решал Борис 6 уравнений.</a:t>
            </a:r>
          </a:p>
          <a:p>
            <a:pPr eaLnBrk="1" hangingPunct="1"/>
            <a:r>
              <a:rPr lang="ru-RU" b="1" smtClean="0"/>
              <a:t>Ответ: 15 мин.</a:t>
            </a:r>
          </a:p>
          <a:p>
            <a:pPr eaLnBrk="1" hangingPunct="1"/>
            <a:endParaRPr lang="ru-RU" b="1" smtClean="0"/>
          </a:p>
          <a:p>
            <a:pPr eaLnBrk="1" hangingPunct="1"/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План">
  <a:themeElements>
    <a:clrScheme name="План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Пла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лан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</TotalTime>
  <Words>612</Words>
  <Application>Microsoft Office PowerPoint</Application>
  <PresentationFormat>Экран (4:3)</PresentationFormat>
  <Paragraphs>94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Wingdings</vt:lpstr>
      <vt:lpstr>Calibri</vt:lpstr>
      <vt:lpstr>Verdana</vt:lpstr>
      <vt:lpstr>Times New Roman</vt:lpstr>
      <vt:lpstr>Капсулы</vt:lpstr>
      <vt:lpstr>Сеть</vt:lpstr>
      <vt:lpstr>Профиль</vt:lpstr>
      <vt:lpstr>Водяные знаки</vt:lpstr>
      <vt:lpstr>План</vt:lpstr>
      <vt:lpstr>Умножение натуральных чисел и его свойства.</vt:lpstr>
      <vt:lpstr>Найдите корни уравнений и расшифруйте тему урока:</vt:lpstr>
      <vt:lpstr>25 + 25 + 25 + 25 + 25 = 25 . 5</vt:lpstr>
      <vt:lpstr>Выражение m . n и значение этого выражения называют произведением чисел m и n. Числа m и n называют множителями.</vt:lpstr>
      <vt:lpstr>Свойства умножения:</vt:lpstr>
      <vt:lpstr>Слайд 6</vt:lpstr>
      <vt:lpstr>Физкультминутка</vt:lpstr>
      <vt:lpstr>№ 394(устно)          № 395</vt:lpstr>
      <vt:lpstr>№ 397</vt:lpstr>
      <vt:lpstr>№ 403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Найдите корни уравнений и</dc:title>
  <dc:creator>дом</dc:creator>
  <cp:lastModifiedBy>Фролова</cp:lastModifiedBy>
  <cp:revision>27</cp:revision>
  <dcterms:created xsi:type="dcterms:W3CDTF">2008-10-19T06:18:33Z</dcterms:created>
  <dcterms:modified xsi:type="dcterms:W3CDTF">2013-04-13T11:03:58Z</dcterms:modified>
</cp:coreProperties>
</file>