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71D1607-D91F-4D12-8348-DA9BC9D53A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F3F8C3-E32E-427C-8C9D-2E67095B7F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8668FB-4F30-4B9A-A049-F85C652379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81C8B0-DF89-4FD5-A9CA-1FC835D771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25E26D-74BB-49E5-9AC4-DB77C4F727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89B90B-F33E-4A78-92E6-5C56651805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24DB7C-6140-4E7E-9D03-EDF70C0687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445E08-8C07-4B53-9295-FCE12117D6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7A4C21-8A7B-4E4D-B2DB-16148A24D0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9ACEAC-897E-49A3-9C0B-884028EA64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318DF-8287-4D09-95B6-DCBBABD0AA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FEC8F558-6361-4271-8F42-1DD8CBC759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6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500063"/>
            <a:ext cx="7772400" cy="1500187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Заключительный урок по теме: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428875"/>
            <a:ext cx="6400800" cy="3209925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Сложение натуральных чисел</a:t>
            </a:r>
          </a:p>
          <a:p>
            <a:pPr eaLnBrk="1" hangingPunct="1">
              <a:defRPr/>
            </a:pPr>
            <a:endParaRPr lang="ru-RU" dirty="0" smtClean="0"/>
          </a:p>
          <a:p>
            <a:pPr eaLnBrk="1" hangingPunct="1">
              <a:defRPr/>
            </a:pPr>
            <a:endParaRPr lang="ru-RU" dirty="0" smtClean="0"/>
          </a:p>
          <a:p>
            <a:pPr eaLnBrk="1" hangingPunct="1">
              <a:defRPr/>
            </a:pPr>
            <a:r>
              <a:rPr lang="ru-RU" sz="2000" dirty="0" smtClean="0"/>
              <a:t>Урок разработан учителем математики СОШ № 19</a:t>
            </a:r>
          </a:p>
          <a:p>
            <a:pPr eaLnBrk="1" hangingPunct="1">
              <a:defRPr/>
            </a:pPr>
            <a:r>
              <a:rPr lang="ru-RU" sz="2000" dirty="0" smtClean="0"/>
              <a:t>г.Тимашевска Воеводиной О.А.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229600" cy="941388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Проверка домашнего задания: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96975"/>
            <a:ext cx="8229600" cy="5400675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sz="2000" smtClean="0"/>
              <a:t>  № 203</a:t>
            </a:r>
          </a:p>
          <a:p>
            <a:pPr eaLnBrk="1" hangingPunct="1">
              <a:buFontTx/>
              <a:buNone/>
              <a:defRPr/>
            </a:pPr>
            <a:r>
              <a:rPr lang="ru-RU" sz="2000" smtClean="0"/>
              <a:t>   Длина - 86 м.</a:t>
            </a:r>
          </a:p>
          <a:p>
            <a:pPr eaLnBrk="1" hangingPunct="1">
              <a:buFontTx/>
              <a:buNone/>
              <a:defRPr/>
            </a:pPr>
            <a:r>
              <a:rPr lang="ru-RU" sz="2000" smtClean="0"/>
              <a:t>   Ширина - 9 м.</a:t>
            </a:r>
          </a:p>
          <a:p>
            <a:pPr eaLnBrk="1" hangingPunct="1">
              <a:buFontTx/>
              <a:buNone/>
              <a:defRPr/>
            </a:pPr>
            <a:r>
              <a:rPr lang="ru-RU" sz="2000" smtClean="0"/>
              <a:t>   Найти длину забора.</a:t>
            </a:r>
          </a:p>
          <a:p>
            <a:pPr eaLnBrk="1" hangingPunct="1">
              <a:buFontTx/>
              <a:buNone/>
              <a:defRPr/>
            </a:pPr>
            <a:r>
              <a:rPr lang="ru-RU" sz="2000" smtClean="0"/>
              <a:t>                     Решение:</a:t>
            </a:r>
          </a:p>
          <a:p>
            <a:pPr eaLnBrk="1" hangingPunct="1">
              <a:buFontTx/>
              <a:buNone/>
              <a:defRPr/>
            </a:pPr>
            <a:r>
              <a:rPr lang="ru-RU" sz="2000" smtClean="0"/>
              <a:t>    (86+9)</a:t>
            </a:r>
            <a:r>
              <a:rPr lang="ru-RU" sz="2000" baseline="30000" smtClean="0"/>
              <a:t>.</a:t>
            </a:r>
            <a:r>
              <a:rPr lang="ru-RU" sz="2000" smtClean="0"/>
              <a:t>2=190(м)- длина забора.</a:t>
            </a:r>
          </a:p>
          <a:p>
            <a:pPr eaLnBrk="1" hangingPunct="1">
              <a:buFontTx/>
              <a:buNone/>
              <a:defRPr/>
            </a:pPr>
            <a:r>
              <a:rPr lang="ru-RU" sz="2000" smtClean="0"/>
              <a:t> Ответ: 190 м.</a:t>
            </a:r>
          </a:p>
          <a:p>
            <a:pPr eaLnBrk="1" hangingPunct="1">
              <a:buFontTx/>
              <a:buNone/>
              <a:defRPr/>
            </a:pPr>
            <a:r>
              <a:rPr lang="ru-RU" sz="2000" smtClean="0"/>
              <a:t>      № 226 (а)</a:t>
            </a:r>
          </a:p>
          <a:p>
            <a:pPr eaLnBrk="1" hangingPunct="1">
              <a:buFontTx/>
              <a:buNone/>
              <a:defRPr/>
            </a:pPr>
            <a:r>
              <a:rPr lang="ru-RU" sz="2000" smtClean="0"/>
              <a:t>(7357+2848)+5152= (2848+5152)+7357=8000+7357=15357</a:t>
            </a:r>
          </a:p>
          <a:p>
            <a:pPr eaLnBrk="1" hangingPunct="1">
              <a:buFontTx/>
              <a:buNone/>
              <a:defRPr/>
            </a:pPr>
            <a:r>
              <a:rPr lang="ru-RU" sz="2000" smtClean="0"/>
              <a:t>  Ответ:15357.</a:t>
            </a:r>
          </a:p>
          <a:p>
            <a:pPr eaLnBrk="1" hangingPunct="1">
              <a:buFontTx/>
              <a:buNone/>
              <a:defRPr/>
            </a:pPr>
            <a:r>
              <a:rPr lang="ru-RU" sz="2000" smtClean="0"/>
              <a:t>     №226 (б)</a:t>
            </a:r>
          </a:p>
          <a:p>
            <a:pPr eaLnBrk="1" hangingPunct="1">
              <a:buFontTx/>
              <a:buNone/>
              <a:defRPr/>
            </a:pPr>
            <a:r>
              <a:rPr lang="ru-RU" sz="2000" smtClean="0"/>
              <a:t>(54 271+39 999)+10 001=54 271+(39 999+10 001)=54 271+50 000=</a:t>
            </a:r>
          </a:p>
          <a:p>
            <a:pPr eaLnBrk="1" hangingPunct="1">
              <a:buFontTx/>
              <a:buNone/>
              <a:defRPr/>
            </a:pPr>
            <a:r>
              <a:rPr lang="ru-RU" sz="2000" smtClean="0"/>
              <a:t>=104 271</a:t>
            </a:r>
          </a:p>
          <a:p>
            <a:pPr eaLnBrk="1" hangingPunct="1">
              <a:buFontTx/>
              <a:buNone/>
              <a:defRPr/>
            </a:pPr>
            <a:r>
              <a:rPr lang="ru-RU" sz="2000" smtClean="0"/>
              <a:t>  Ответ: 104 271.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Проверка домашнего задания: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628775"/>
            <a:ext cx="8229600" cy="4525963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smtClean="0"/>
              <a:t>    </a:t>
            </a:r>
            <a:r>
              <a:rPr lang="ru-RU" sz="2400" smtClean="0"/>
              <a:t>№227</a:t>
            </a:r>
          </a:p>
          <a:p>
            <a:pPr eaLnBrk="1" hangingPunct="1">
              <a:buFontTx/>
              <a:buNone/>
              <a:defRPr/>
            </a:pPr>
            <a:r>
              <a:rPr lang="ru-RU" sz="2400" smtClean="0"/>
              <a:t>а) 7 008 001=7 000 000+8 000+1</a:t>
            </a:r>
          </a:p>
          <a:p>
            <a:pPr eaLnBrk="1" hangingPunct="1">
              <a:buFontTx/>
              <a:buNone/>
              <a:defRPr/>
            </a:pPr>
            <a:r>
              <a:rPr lang="ru-RU" sz="2400" smtClean="0"/>
              <a:t>б) 33 333=30 000+3 000+300+30+3</a:t>
            </a:r>
          </a:p>
          <a:p>
            <a:pPr eaLnBrk="1" hangingPunct="1">
              <a:buFontTx/>
              <a:buNone/>
              <a:defRPr/>
            </a:pPr>
            <a:r>
              <a:rPr lang="ru-RU" u="sng" smtClean="0"/>
              <a:t>Вопросы:</a:t>
            </a:r>
          </a:p>
          <a:p>
            <a:pPr eaLnBrk="1" hangingPunct="1">
              <a:buFontTx/>
              <a:buNone/>
              <a:defRPr/>
            </a:pPr>
            <a:r>
              <a:rPr lang="ru-RU" sz="2000" smtClean="0"/>
              <a:t>1.) Какие числа называются натуральными?</a:t>
            </a:r>
          </a:p>
          <a:p>
            <a:pPr eaLnBrk="1" hangingPunct="1">
              <a:buFontTx/>
              <a:buNone/>
              <a:defRPr/>
            </a:pPr>
            <a:r>
              <a:rPr lang="ru-RU" sz="2000" smtClean="0"/>
              <a:t>2.) Что означает цифра 5 в записи чисел: 25, 532, 5 005,12 580.</a:t>
            </a:r>
          </a:p>
          <a:p>
            <a:pPr eaLnBrk="1" hangingPunct="1">
              <a:buFontTx/>
              <a:buNone/>
              <a:defRPr/>
            </a:pPr>
            <a:r>
              <a:rPr lang="ru-RU" sz="2000" smtClean="0"/>
              <a:t>3.) Найдите координаты точек, изображённых на координатном </a:t>
            </a:r>
          </a:p>
          <a:p>
            <a:pPr eaLnBrk="1" hangingPunct="1">
              <a:buFontTx/>
              <a:buNone/>
              <a:defRPr/>
            </a:pPr>
            <a:r>
              <a:rPr lang="ru-RU" sz="2000" smtClean="0"/>
              <a:t>луче:</a:t>
            </a:r>
            <a:endParaRPr lang="ru-RU" smtClean="0"/>
          </a:p>
        </p:txBody>
      </p:sp>
      <p:sp>
        <p:nvSpPr>
          <p:cNvPr id="5124" name="Line 6"/>
          <p:cNvSpPr>
            <a:spLocks noChangeShapeType="1"/>
          </p:cNvSpPr>
          <p:nvPr/>
        </p:nvSpPr>
        <p:spPr bwMode="auto">
          <a:xfrm>
            <a:off x="684213" y="5373688"/>
            <a:ext cx="65516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25" name="Oval 7"/>
          <p:cNvSpPr>
            <a:spLocks noChangeArrowheads="1"/>
          </p:cNvSpPr>
          <p:nvPr/>
        </p:nvSpPr>
        <p:spPr bwMode="auto">
          <a:xfrm>
            <a:off x="684213" y="5300663"/>
            <a:ext cx="73025" cy="730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6" name="Oval 8"/>
          <p:cNvSpPr>
            <a:spLocks noChangeArrowheads="1"/>
          </p:cNvSpPr>
          <p:nvPr/>
        </p:nvSpPr>
        <p:spPr bwMode="auto">
          <a:xfrm>
            <a:off x="1042988" y="5300663"/>
            <a:ext cx="73025" cy="730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7" name="Oval 9"/>
          <p:cNvSpPr>
            <a:spLocks noChangeArrowheads="1"/>
          </p:cNvSpPr>
          <p:nvPr/>
        </p:nvSpPr>
        <p:spPr bwMode="auto">
          <a:xfrm>
            <a:off x="1403350" y="5300663"/>
            <a:ext cx="73025" cy="730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8" name="Oval 10"/>
          <p:cNvSpPr>
            <a:spLocks noChangeArrowheads="1"/>
          </p:cNvSpPr>
          <p:nvPr/>
        </p:nvSpPr>
        <p:spPr bwMode="auto">
          <a:xfrm>
            <a:off x="1763713" y="5300663"/>
            <a:ext cx="73025" cy="730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9" name="Oval 11"/>
          <p:cNvSpPr>
            <a:spLocks noChangeArrowheads="1"/>
          </p:cNvSpPr>
          <p:nvPr/>
        </p:nvSpPr>
        <p:spPr bwMode="auto">
          <a:xfrm>
            <a:off x="2124075" y="5300663"/>
            <a:ext cx="73025" cy="730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30" name="Oval 12"/>
          <p:cNvSpPr>
            <a:spLocks noChangeArrowheads="1"/>
          </p:cNvSpPr>
          <p:nvPr/>
        </p:nvSpPr>
        <p:spPr bwMode="auto">
          <a:xfrm>
            <a:off x="2484438" y="5300663"/>
            <a:ext cx="73025" cy="730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31" name="Oval 13"/>
          <p:cNvSpPr>
            <a:spLocks noChangeArrowheads="1"/>
          </p:cNvSpPr>
          <p:nvPr/>
        </p:nvSpPr>
        <p:spPr bwMode="auto">
          <a:xfrm>
            <a:off x="2843213" y="5300663"/>
            <a:ext cx="73025" cy="730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32" name="Oval 14"/>
          <p:cNvSpPr>
            <a:spLocks noChangeArrowheads="1"/>
          </p:cNvSpPr>
          <p:nvPr/>
        </p:nvSpPr>
        <p:spPr bwMode="auto">
          <a:xfrm>
            <a:off x="3203575" y="5300663"/>
            <a:ext cx="73025" cy="730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33" name="Oval 15"/>
          <p:cNvSpPr>
            <a:spLocks noChangeArrowheads="1"/>
          </p:cNvSpPr>
          <p:nvPr/>
        </p:nvSpPr>
        <p:spPr bwMode="auto">
          <a:xfrm>
            <a:off x="3635375" y="5300663"/>
            <a:ext cx="73025" cy="730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34" name="Oval 16"/>
          <p:cNvSpPr>
            <a:spLocks noChangeArrowheads="1"/>
          </p:cNvSpPr>
          <p:nvPr/>
        </p:nvSpPr>
        <p:spPr bwMode="auto">
          <a:xfrm>
            <a:off x="4067175" y="5300663"/>
            <a:ext cx="73025" cy="730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35" name="Oval 17"/>
          <p:cNvSpPr>
            <a:spLocks noChangeArrowheads="1"/>
          </p:cNvSpPr>
          <p:nvPr/>
        </p:nvSpPr>
        <p:spPr bwMode="auto">
          <a:xfrm>
            <a:off x="4500563" y="5300663"/>
            <a:ext cx="73025" cy="730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36" name="Text Box 20"/>
          <p:cNvSpPr txBox="1">
            <a:spLocks noChangeArrowheads="1"/>
          </p:cNvSpPr>
          <p:nvPr/>
        </p:nvSpPr>
        <p:spPr bwMode="auto">
          <a:xfrm>
            <a:off x="1403350" y="5013325"/>
            <a:ext cx="2159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Arial" charset="0"/>
              </a:rPr>
              <a:t>А</a:t>
            </a:r>
          </a:p>
        </p:txBody>
      </p:sp>
      <p:sp>
        <p:nvSpPr>
          <p:cNvPr id="5137" name="Text Box 21"/>
          <p:cNvSpPr txBox="1">
            <a:spLocks noChangeArrowheads="1"/>
          </p:cNvSpPr>
          <p:nvPr/>
        </p:nvSpPr>
        <p:spPr bwMode="auto">
          <a:xfrm>
            <a:off x="611188" y="5157788"/>
            <a:ext cx="18415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Arial" charset="0"/>
              </a:rPr>
              <a:t>оОо</a:t>
            </a:r>
          </a:p>
        </p:txBody>
      </p:sp>
      <p:sp>
        <p:nvSpPr>
          <p:cNvPr id="5138" name="Text Box 22"/>
          <p:cNvSpPr txBox="1">
            <a:spLocks noChangeArrowheads="1"/>
          </p:cNvSpPr>
          <p:nvPr/>
        </p:nvSpPr>
        <p:spPr bwMode="auto">
          <a:xfrm>
            <a:off x="2124075" y="5013325"/>
            <a:ext cx="2159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Arial" charset="0"/>
              </a:rPr>
              <a:t>В</a:t>
            </a:r>
          </a:p>
        </p:txBody>
      </p:sp>
      <p:sp>
        <p:nvSpPr>
          <p:cNvPr id="5139" name="Text Box 23"/>
          <p:cNvSpPr txBox="1">
            <a:spLocks noChangeArrowheads="1"/>
          </p:cNvSpPr>
          <p:nvPr/>
        </p:nvSpPr>
        <p:spPr bwMode="auto">
          <a:xfrm>
            <a:off x="3203575" y="5013325"/>
            <a:ext cx="288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Arial" charset="0"/>
              </a:rPr>
              <a:t>Д</a:t>
            </a:r>
          </a:p>
        </p:txBody>
      </p:sp>
      <p:sp>
        <p:nvSpPr>
          <p:cNvPr id="5140" name="Text Box 24"/>
          <p:cNvSpPr txBox="1">
            <a:spLocks noChangeArrowheads="1"/>
          </p:cNvSpPr>
          <p:nvPr/>
        </p:nvSpPr>
        <p:spPr bwMode="auto">
          <a:xfrm>
            <a:off x="684213" y="5013325"/>
            <a:ext cx="2159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Arial" charset="0"/>
              </a:rPr>
              <a:t>О</a:t>
            </a:r>
          </a:p>
        </p:txBody>
      </p:sp>
      <p:sp>
        <p:nvSpPr>
          <p:cNvPr id="5141" name="Text Box 25"/>
          <p:cNvSpPr txBox="1">
            <a:spLocks noChangeArrowheads="1"/>
          </p:cNvSpPr>
          <p:nvPr/>
        </p:nvSpPr>
        <p:spPr bwMode="auto">
          <a:xfrm>
            <a:off x="4500563" y="5013325"/>
            <a:ext cx="2873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Arial" charset="0"/>
              </a:rPr>
              <a:t>К</a:t>
            </a:r>
          </a:p>
        </p:txBody>
      </p:sp>
      <p:sp>
        <p:nvSpPr>
          <p:cNvPr id="5142" name="Text Box 26"/>
          <p:cNvSpPr txBox="1">
            <a:spLocks noChangeArrowheads="1"/>
          </p:cNvSpPr>
          <p:nvPr/>
        </p:nvSpPr>
        <p:spPr bwMode="auto">
          <a:xfrm>
            <a:off x="971550" y="5445125"/>
            <a:ext cx="2159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Arial" charset="0"/>
              </a:rPr>
              <a:t>1</a:t>
            </a:r>
          </a:p>
        </p:txBody>
      </p:sp>
      <p:sp>
        <p:nvSpPr>
          <p:cNvPr id="5143" name="Text Box 27"/>
          <p:cNvSpPr txBox="1">
            <a:spLocks noChangeArrowheads="1"/>
          </p:cNvSpPr>
          <p:nvPr/>
        </p:nvSpPr>
        <p:spPr bwMode="auto">
          <a:xfrm>
            <a:off x="2339975" y="5445125"/>
            <a:ext cx="360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latin typeface="Arial" charset="0"/>
              </a:rPr>
              <a:t>5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800" smtClean="0"/>
              <a:t>!  В сумме и разности числа читают в родительном падеже, а вместо знаков «+» и «-» говорят «сумма» и «разность».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Например:</a:t>
            </a:r>
          </a:p>
          <a:p>
            <a:pPr eaLnBrk="1" hangingPunct="1">
              <a:buFontTx/>
              <a:buNone/>
              <a:defRPr/>
            </a:pPr>
            <a:r>
              <a:rPr lang="ru-RU" smtClean="0"/>
              <a:t>   32+78 –сумма тридцати двух и семидесяти восьми.  </a:t>
            </a:r>
          </a:p>
          <a:p>
            <a:pPr eaLnBrk="1" hangingPunct="1">
              <a:buFontTx/>
              <a:buNone/>
              <a:defRPr/>
            </a:pPr>
            <a:endParaRPr lang="ru-RU" smtClean="0"/>
          </a:p>
          <a:p>
            <a:pPr eaLnBrk="1" hangingPunct="1">
              <a:defRPr/>
            </a:pPr>
            <a:r>
              <a:rPr lang="ru-RU" smtClean="0"/>
              <a:t>433-96 –разность четырёхсот тридцати трёх и девяноста шести.</a:t>
            </a:r>
          </a:p>
          <a:p>
            <a:pPr eaLnBrk="1" hangingPunct="1">
              <a:buFontTx/>
              <a:buNone/>
              <a:defRPr/>
            </a:pPr>
            <a:endParaRPr lang="ru-RU" smtClean="0"/>
          </a:p>
          <a:p>
            <a:pPr eaLnBrk="1" hangingPunct="1">
              <a:defRPr/>
            </a:pPr>
            <a:endParaRPr lang="ru-RU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200" smtClean="0"/>
              <a:t>Задачи на вычисление периметра.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400" smtClean="0"/>
              <a:t>Вопрос: что такое периметр</a:t>
            </a:r>
            <a:r>
              <a:rPr lang="en-US" sz="2400" smtClean="0"/>
              <a:t>?</a:t>
            </a:r>
            <a:r>
              <a:rPr lang="ru-RU" smtClean="0"/>
              <a:t> 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ru-RU" smtClean="0"/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400" u="sng" smtClean="0"/>
              <a:t>Задача 1.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ru-RU" sz="2400" u="sng" smtClean="0"/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smtClean="0"/>
              <a:t>Одна из сторон прямоугольника 24 см., а другая в 3 раза больше. Найдите периметр прямоугольника.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smtClean="0"/>
              <a:t>Решение.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smtClean="0"/>
              <a:t>Р= (а + в)</a:t>
            </a:r>
            <a:r>
              <a:rPr lang="ru-RU" sz="2800" baseline="30000" smtClean="0"/>
              <a:t>.</a:t>
            </a:r>
            <a:r>
              <a:rPr lang="ru-RU" sz="2000" smtClean="0"/>
              <a:t>2</a:t>
            </a:r>
            <a:endParaRPr lang="ru-RU" sz="2000" baseline="30000" smtClean="0"/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smtClean="0"/>
              <a:t>1.)  24</a:t>
            </a:r>
            <a:r>
              <a:rPr lang="ru-RU" sz="2400" baseline="30000" smtClean="0"/>
              <a:t>.</a:t>
            </a:r>
            <a:r>
              <a:rPr lang="ru-RU" sz="2000" smtClean="0"/>
              <a:t>3 = 72 (см. ) - длина другой стороны прямоугольника.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smtClean="0"/>
              <a:t>2.)  ( 24 + 72 )</a:t>
            </a:r>
            <a:r>
              <a:rPr lang="ru-RU" sz="2400" baseline="30000" smtClean="0"/>
              <a:t>.</a:t>
            </a:r>
            <a:r>
              <a:rPr lang="ru-RU" sz="2000" smtClean="0"/>
              <a:t>2 = 192 (см. ) – периметр прямоугольника.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smtClean="0"/>
              <a:t>Ответ: 192 см.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2000" smtClean="0"/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5292725" y="1268413"/>
            <a:ext cx="2808288" cy="12954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400" smtClean="0"/>
              <a:t>Задача 2.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sz="2000" smtClean="0"/>
              <a:t>     В треугольнике </a:t>
            </a:r>
            <a:r>
              <a:rPr lang="en-US" sz="2000" smtClean="0"/>
              <a:t>MKP</a:t>
            </a:r>
            <a:r>
              <a:rPr lang="ru-RU" sz="2000" smtClean="0"/>
              <a:t> сторона </a:t>
            </a:r>
            <a:r>
              <a:rPr lang="en-US" sz="2000" smtClean="0"/>
              <a:t>MK</a:t>
            </a:r>
            <a:r>
              <a:rPr lang="ru-RU" sz="2000" smtClean="0"/>
              <a:t> меньше стороны </a:t>
            </a:r>
            <a:r>
              <a:rPr lang="en-US" sz="2000" smtClean="0"/>
              <a:t>KP</a:t>
            </a:r>
            <a:r>
              <a:rPr lang="ru-RU" sz="2000" smtClean="0"/>
              <a:t> на 18 см, а сторона </a:t>
            </a:r>
            <a:r>
              <a:rPr lang="en-US" sz="2000" smtClean="0"/>
              <a:t>MP</a:t>
            </a:r>
            <a:r>
              <a:rPr lang="ru-RU" sz="2000" smtClean="0"/>
              <a:t> больше стороны </a:t>
            </a:r>
            <a:r>
              <a:rPr lang="en-US" sz="2000" smtClean="0"/>
              <a:t>KP </a:t>
            </a:r>
            <a:r>
              <a:rPr lang="ru-RU" sz="2000" smtClean="0"/>
              <a:t>на 12 см. Найти периметр этого треугольника, если </a:t>
            </a:r>
            <a:r>
              <a:rPr lang="en-US" sz="2000" smtClean="0"/>
              <a:t>MK=35 </a:t>
            </a:r>
            <a:r>
              <a:rPr lang="ru-RU" sz="2000" smtClean="0"/>
              <a:t>см.</a:t>
            </a:r>
          </a:p>
          <a:p>
            <a:pPr eaLnBrk="1" hangingPunct="1">
              <a:buFontTx/>
              <a:buNone/>
              <a:defRPr/>
            </a:pPr>
            <a:r>
              <a:rPr lang="ru-RU" sz="2000" smtClean="0"/>
              <a:t>                                      Решение: </a:t>
            </a:r>
            <a:endParaRPr lang="en-US" sz="2000" smtClean="0"/>
          </a:p>
          <a:p>
            <a:pPr eaLnBrk="1" hangingPunct="1">
              <a:buFontTx/>
              <a:buNone/>
              <a:defRPr/>
            </a:pPr>
            <a:endParaRPr lang="en-US" sz="2000" smtClean="0"/>
          </a:p>
          <a:p>
            <a:pPr eaLnBrk="1" hangingPunct="1">
              <a:buFontTx/>
              <a:buNone/>
              <a:defRPr/>
            </a:pPr>
            <a:r>
              <a:rPr lang="en-US" sz="2000" smtClean="0"/>
              <a:t>                                                       1</a:t>
            </a:r>
            <a:r>
              <a:rPr lang="ru-RU" sz="2000" smtClean="0"/>
              <a:t>.)18+35=53(см)-длина </a:t>
            </a:r>
            <a:r>
              <a:rPr lang="en-US" sz="2000" smtClean="0"/>
              <a:t>KP</a:t>
            </a:r>
            <a:r>
              <a:rPr lang="ru-RU" sz="2000" smtClean="0"/>
              <a:t>.</a:t>
            </a:r>
            <a:endParaRPr lang="en-US" sz="2000" smtClean="0"/>
          </a:p>
          <a:p>
            <a:pPr eaLnBrk="1" hangingPunct="1">
              <a:buFontTx/>
              <a:buNone/>
              <a:defRPr/>
            </a:pPr>
            <a:r>
              <a:rPr lang="ru-RU" sz="2000" smtClean="0"/>
              <a:t>                                                        2.)53+12=65(см)-длина </a:t>
            </a:r>
            <a:r>
              <a:rPr lang="en-US" sz="2000" smtClean="0"/>
              <a:t>MP</a:t>
            </a:r>
            <a:r>
              <a:rPr lang="ru-RU" sz="2000" smtClean="0"/>
              <a:t>.</a:t>
            </a:r>
            <a:endParaRPr lang="en-US" sz="2000" smtClean="0"/>
          </a:p>
          <a:p>
            <a:pPr eaLnBrk="1" hangingPunct="1">
              <a:buFontTx/>
              <a:buNone/>
              <a:defRPr/>
            </a:pPr>
            <a:r>
              <a:rPr lang="ru-RU" sz="2000" smtClean="0"/>
              <a:t>                                                        3.)35+53+65=131(см)-периметр.</a:t>
            </a:r>
            <a:endParaRPr lang="en-US" sz="2000" smtClean="0"/>
          </a:p>
          <a:p>
            <a:pPr eaLnBrk="1" hangingPunct="1">
              <a:buFontTx/>
              <a:buNone/>
              <a:defRPr/>
            </a:pPr>
            <a:endParaRPr lang="en-US" sz="2000" smtClean="0"/>
          </a:p>
          <a:p>
            <a:pPr eaLnBrk="1" hangingPunct="1">
              <a:buFontTx/>
              <a:buNone/>
              <a:defRPr/>
            </a:pPr>
            <a:r>
              <a:rPr lang="ru-RU" sz="2000" smtClean="0"/>
              <a:t>Ответ:131 см.</a:t>
            </a:r>
            <a:endParaRPr lang="en-US" sz="2000" smtClean="0"/>
          </a:p>
          <a:p>
            <a:pPr eaLnBrk="1" hangingPunct="1">
              <a:buFontTx/>
              <a:buNone/>
              <a:defRPr/>
            </a:pPr>
            <a:endParaRPr lang="en-US" sz="2000" smtClean="0"/>
          </a:p>
          <a:p>
            <a:pPr eaLnBrk="1" hangingPunct="1">
              <a:buFontTx/>
              <a:buNone/>
              <a:defRPr/>
            </a:pPr>
            <a:endParaRPr lang="en-US" sz="2000" smtClean="0"/>
          </a:p>
          <a:p>
            <a:pPr eaLnBrk="1" hangingPunct="1">
              <a:buFontTx/>
              <a:buNone/>
              <a:defRPr/>
            </a:pPr>
            <a:endParaRPr lang="en-US" sz="2000" smtClean="0"/>
          </a:p>
          <a:p>
            <a:pPr eaLnBrk="1" hangingPunct="1">
              <a:buFontTx/>
              <a:buNone/>
              <a:defRPr/>
            </a:pPr>
            <a:endParaRPr lang="ru-RU" sz="2000" smtClean="0"/>
          </a:p>
          <a:p>
            <a:pPr eaLnBrk="1" hangingPunct="1">
              <a:buFontTx/>
              <a:buNone/>
              <a:defRPr/>
            </a:pPr>
            <a:endParaRPr lang="ru-RU" sz="2000" smtClean="0"/>
          </a:p>
          <a:p>
            <a:pPr eaLnBrk="1" hangingPunct="1">
              <a:buFontTx/>
              <a:buNone/>
              <a:defRPr/>
            </a:pPr>
            <a:endParaRPr lang="ru-RU" sz="2000" smtClean="0"/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 flipV="1">
            <a:off x="900113" y="3068638"/>
            <a:ext cx="576262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197" name="Line 5"/>
          <p:cNvSpPr>
            <a:spLocks noChangeShapeType="1"/>
          </p:cNvSpPr>
          <p:nvPr/>
        </p:nvSpPr>
        <p:spPr bwMode="auto">
          <a:xfrm>
            <a:off x="1476375" y="3068638"/>
            <a:ext cx="1008063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198" name="Line 6"/>
          <p:cNvSpPr>
            <a:spLocks noChangeShapeType="1"/>
          </p:cNvSpPr>
          <p:nvPr/>
        </p:nvSpPr>
        <p:spPr bwMode="auto">
          <a:xfrm flipH="1">
            <a:off x="900113" y="3716338"/>
            <a:ext cx="15843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539750" y="3429000"/>
            <a:ext cx="360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Arial" charset="0"/>
              </a:rPr>
              <a:t>M</a:t>
            </a:r>
            <a:endParaRPr lang="ru-RU">
              <a:latin typeface="Arial" charset="0"/>
            </a:endParaRP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1187450" y="2781300"/>
            <a:ext cx="5762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Arial" charset="0"/>
              </a:rPr>
              <a:t>K</a:t>
            </a:r>
            <a:endParaRPr lang="ru-RU">
              <a:latin typeface="Arial" charset="0"/>
            </a:endParaRP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2411413" y="3429000"/>
            <a:ext cx="431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Arial" charset="0"/>
              </a:rPr>
              <a:t>P</a:t>
            </a:r>
            <a:endParaRPr lang="ru-RU">
              <a:latin typeface="Arial" charset="0"/>
            </a:endParaRPr>
          </a:p>
        </p:txBody>
      </p:sp>
      <p:sp>
        <p:nvSpPr>
          <p:cNvPr id="8202" name="Text Box 11"/>
          <p:cNvSpPr txBox="1">
            <a:spLocks noChangeArrowheads="1"/>
          </p:cNvSpPr>
          <p:nvPr/>
        </p:nvSpPr>
        <p:spPr bwMode="auto">
          <a:xfrm>
            <a:off x="827088" y="3141663"/>
            <a:ext cx="431800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1200">
                <a:latin typeface="Arial" charset="0"/>
              </a:rPr>
              <a:t>35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2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98" decel="100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98" decel="100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98" decel="100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98" decel="1000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98" decel="100000" fill="hold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98" decel="100000" fill="hold"/>
                                        <p:tgtEl>
                                          <p:spTgt spid="8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Решите самостоятельно: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smtClean="0"/>
              <a:t>Найдите периметр четырёхугольника </a:t>
            </a:r>
            <a:r>
              <a:rPr lang="en-US" sz="3600" smtClean="0"/>
              <a:t>ABCD</a:t>
            </a:r>
            <a:r>
              <a:rPr lang="ru-RU" sz="3600" smtClean="0"/>
              <a:t>, если </a:t>
            </a:r>
            <a:r>
              <a:rPr lang="en-US" sz="3600" smtClean="0"/>
              <a:t>AB</a:t>
            </a:r>
            <a:r>
              <a:rPr lang="ru-RU" sz="3600" smtClean="0"/>
              <a:t>=46 см,</a:t>
            </a:r>
            <a:r>
              <a:rPr lang="en-US" sz="3600" smtClean="0"/>
              <a:t>BC</a:t>
            </a:r>
            <a:r>
              <a:rPr lang="ru-RU" sz="3600" smtClean="0"/>
              <a:t>=13 см,</a:t>
            </a:r>
            <a:r>
              <a:rPr lang="en-US" sz="3600" smtClean="0"/>
              <a:t>CD</a:t>
            </a:r>
            <a:r>
              <a:rPr lang="ru-RU" sz="3600" smtClean="0"/>
              <a:t>=24 см,</a:t>
            </a:r>
            <a:r>
              <a:rPr lang="en-US" sz="3600" smtClean="0"/>
              <a:t>AD</a:t>
            </a:r>
            <a:r>
              <a:rPr lang="ru-RU" sz="3600" smtClean="0"/>
              <a:t>=50 см.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Решение: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smtClean="0"/>
              <a:t>    46+13+24+50=46+24+13+50=70+63=</a:t>
            </a:r>
          </a:p>
          <a:p>
            <a:pPr eaLnBrk="1" hangingPunct="1">
              <a:buFontTx/>
              <a:buNone/>
              <a:defRPr/>
            </a:pPr>
            <a:r>
              <a:rPr lang="ru-RU" smtClean="0"/>
              <a:t>    =133(см)-периметр четырёхугольника.</a:t>
            </a:r>
          </a:p>
          <a:p>
            <a:pPr eaLnBrk="1" hangingPunct="1">
              <a:buFontTx/>
              <a:buNone/>
              <a:defRPr/>
            </a:pPr>
            <a:r>
              <a:rPr lang="ru-RU" smtClean="0"/>
              <a:t>     Ответ:133 см.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Домашнее задание: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№231</a:t>
            </a:r>
          </a:p>
          <a:p>
            <a:pPr eaLnBrk="1" hangingPunct="1">
              <a:defRPr/>
            </a:pPr>
            <a:r>
              <a:rPr lang="ru-RU" smtClean="0"/>
              <a:t>№229</a:t>
            </a:r>
          </a:p>
          <a:p>
            <a:pPr eaLnBrk="1" hangingPunct="1">
              <a:defRPr/>
            </a:pPr>
            <a:r>
              <a:rPr lang="ru-RU" smtClean="0"/>
              <a:t>п.5-повторить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theme/theme1.xml><?xml version="1.0" encoding="utf-8"?>
<a:theme xmlns:a="http://schemas.openxmlformats.org/drawingml/2006/main" name="Океан">
  <a:themeElements>
    <a:clrScheme name="Океан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Океан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кеан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Ocean</Template>
  <TotalTime>108</TotalTime>
  <Words>419</Words>
  <Application>Microsoft Office PowerPoint</Application>
  <PresentationFormat>Экран (4:3)</PresentationFormat>
  <Paragraphs>81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Tahoma</vt:lpstr>
      <vt:lpstr>Arial</vt:lpstr>
      <vt:lpstr>Wingdings</vt:lpstr>
      <vt:lpstr>Calibri</vt:lpstr>
      <vt:lpstr>Океан</vt:lpstr>
      <vt:lpstr>Заключительный урок по теме:</vt:lpstr>
      <vt:lpstr>Проверка домашнего задания:</vt:lpstr>
      <vt:lpstr>Проверка домашнего задания:</vt:lpstr>
      <vt:lpstr>!  В сумме и разности числа читают в родительном падеже, а вместо знаков «+» и «-» говорят «сумма» и «разность».</vt:lpstr>
      <vt:lpstr>Задачи на вычисление периметра.</vt:lpstr>
      <vt:lpstr>Задача 2.</vt:lpstr>
      <vt:lpstr>Решите самостоятельно:</vt:lpstr>
      <vt:lpstr>Решение:</vt:lpstr>
      <vt:lpstr>Домашнее задание: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Заключительный урок по теме:</dc:title>
  <dc:creator>дом</dc:creator>
  <cp:lastModifiedBy>Фролова</cp:lastModifiedBy>
  <cp:revision>4</cp:revision>
  <dcterms:created xsi:type="dcterms:W3CDTF">2008-09-28T17:19:27Z</dcterms:created>
  <dcterms:modified xsi:type="dcterms:W3CDTF">2013-04-13T11:04:38Z</dcterms:modified>
</cp:coreProperties>
</file>