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6BF9"/>
    <a:srgbClr val="F470E1"/>
    <a:srgbClr val="EDF76D"/>
    <a:srgbClr val="80F8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644D2D-1ECF-4E4F-827F-57ACADF7B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0DAA1-59E9-45B3-80FE-B20E9DF44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DB2C0-9528-4AAD-A008-064F1E053E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5242C-A5AD-4522-8C51-D899EE5E8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402CB-729B-452D-B62A-D21DCC01B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5B203F-3D27-4DB7-B5C4-FA27F40B1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1CD55-5A33-4203-BD3A-4EF551A7F4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326C2-C17B-42D3-B39F-C0A8A9900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D3461-EE6D-478A-BF03-871F02F44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3A4E8E-DBEC-45B3-8FE4-2189E5F50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36D5-B53E-49FE-A5D7-AF768B069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4DBB9BA-BE74-4DB0-871F-3FE2D1499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89;&#1077;&#1084;&#1100;&#1103;.65844A37C3694A3\&#1052;&#1086;&#1080;%20&#1076;&#1086;&#1082;&#1091;&#1084;&#1077;&#1085;&#1090;&#1099;\&#1052;&#1040;&#1052;&#1040;\&#1087;&#1088;&#1077;&#1079;&#1077;&#1085;&#1090;&#1072;&#1094;&#1080;&#1103;\5%20&#1082;&#1083;&#1072;&#1089;&#1089;\&#1059;&#1087;&#1088;&#1086;&#1097;&#1077;&#1085;&#1080;&#1077;%20&#1074;&#1099;&#1088;&#1072;&#1078;&#1077;&#1085;&#1080;&#1081;\08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866BF9"/>
                </a:solidFill>
              </a:rPr>
              <a:t>Упрощение выражений.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2714625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0000"/>
                </a:solidFill>
              </a:rPr>
              <a:t>Цель урока:</a:t>
            </a:r>
            <a:r>
              <a:rPr lang="ru-RU" sz="2400" b="1" smtClean="0"/>
              <a:t> научить учащихся упрощать выражения, используя распределительное свойство умножения</a:t>
            </a:r>
            <a:r>
              <a:rPr lang="ru-RU" sz="2400" smtClean="0"/>
              <a:t>.</a:t>
            </a:r>
          </a:p>
          <a:p>
            <a:pPr eaLnBrk="1" hangingPunct="1"/>
            <a:r>
              <a:rPr lang="ru-RU" sz="2000" smtClean="0"/>
              <a:t>Урок подготовлен учителем математики</a:t>
            </a:r>
          </a:p>
          <a:p>
            <a:pPr eaLnBrk="1" hangingPunct="1"/>
            <a:r>
              <a:rPr lang="ru-RU" sz="2000" smtClean="0"/>
              <a:t>СОШ № 19 г.Тимашевска</a:t>
            </a:r>
          </a:p>
          <a:p>
            <a:pPr eaLnBrk="1" hangingPunct="1"/>
            <a:r>
              <a:rPr lang="ru-RU" sz="2000" smtClean="0"/>
              <a:t>Воеводиной О.А.</a:t>
            </a:r>
          </a:p>
        </p:txBody>
      </p:sp>
      <p:pic>
        <p:nvPicPr>
          <p:cNvPr id="3076" name="Picture 6" descr="25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60350"/>
            <a:ext cx="18732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Устные задания: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2600" b="1" smtClean="0">
                <a:solidFill>
                  <a:srgbClr val="FF0000"/>
                </a:solidFill>
              </a:rPr>
              <a:t>Назовите отрезок, прямые, лучи.</a:t>
            </a:r>
          </a:p>
          <a:p>
            <a:pPr eaLnBrk="1" hangingPunct="1"/>
            <a:endParaRPr lang="ru-RU" sz="2600" b="1" smtClean="0"/>
          </a:p>
        </p:txBody>
      </p:sp>
      <p:sp>
        <p:nvSpPr>
          <p:cNvPr id="4100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2600" b="1" smtClean="0">
                <a:solidFill>
                  <a:srgbClr val="FF0000"/>
                </a:solidFill>
              </a:rPr>
              <a:t>Вычислите удобным способом:</a:t>
            </a:r>
          </a:p>
          <a:p>
            <a:pPr eaLnBrk="1" hangingPunct="1"/>
            <a:r>
              <a:rPr lang="ru-RU" sz="2600" smtClean="0"/>
              <a:t>52 </a:t>
            </a:r>
            <a:r>
              <a:rPr lang="ru-RU" sz="2600" baseline="30000" smtClean="0"/>
              <a:t>. </a:t>
            </a:r>
            <a:r>
              <a:rPr lang="ru-RU" sz="2600" smtClean="0"/>
              <a:t>138 + 48 </a:t>
            </a:r>
            <a:r>
              <a:rPr lang="ru-RU" sz="2600" baseline="30000" smtClean="0"/>
              <a:t>. </a:t>
            </a:r>
            <a:r>
              <a:rPr lang="ru-RU" sz="2600" smtClean="0"/>
              <a:t>138</a:t>
            </a:r>
          </a:p>
          <a:p>
            <a:pPr eaLnBrk="1" hangingPunct="1"/>
            <a:r>
              <a:rPr lang="ru-RU" sz="2600" smtClean="0"/>
              <a:t>67 </a:t>
            </a:r>
            <a:r>
              <a:rPr lang="ru-RU" sz="2600" baseline="30000" smtClean="0"/>
              <a:t>.</a:t>
            </a:r>
            <a:r>
              <a:rPr lang="ru-RU" sz="2600" smtClean="0"/>
              <a:t> 149 + 149</a:t>
            </a:r>
            <a:r>
              <a:rPr lang="ru-RU" sz="2600" baseline="30000" smtClean="0"/>
              <a:t> . </a:t>
            </a:r>
            <a:r>
              <a:rPr lang="ru-RU" sz="2600" smtClean="0"/>
              <a:t>33</a:t>
            </a:r>
          </a:p>
          <a:p>
            <a:pPr eaLnBrk="1" hangingPunct="1"/>
            <a:r>
              <a:rPr lang="ru-RU" sz="2600" smtClean="0"/>
              <a:t>111 </a:t>
            </a:r>
            <a:r>
              <a:rPr lang="ru-RU" sz="2600" baseline="30000" smtClean="0"/>
              <a:t>. </a:t>
            </a:r>
            <a:r>
              <a:rPr lang="ru-RU" sz="2600" smtClean="0"/>
              <a:t>328 – 11 </a:t>
            </a:r>
            <a:r>
              <a:rPr lang="ru-RU" sz="2600" baseline="30000" smtClean="0"/>
              <a:t>.</a:t>
            </a:r>
            <a:r>
              <a:rPr lang="ru-RU" sz="2600" smtClean="0"/>
              <a:t>328</a:t>
            </a:r>
          </a:p>
          <a:p>
            <a:pPr eaLnBrk="1" hangingPunct="1"/>
            <a:r>
              <a:rPr lang="ru-RU" sz="2600" smtClean="0"/>
              <a:t>150 </a:t>
            </a:r>
            <a:r>
              <a:rPr lang="ru-RU" sz="2600" baseline="30000" smtClean="0"/>
              <a:t>.</a:t>
            </a:r>
            <a:r>
              <a:rPr lang="ru-RU" sz="2600" smtClean="0"/>
              <a:t> 97 – 57 </a:t>
            </a:r>
            <a:r>
              <a:rPr lang="ru-RU" sz="2600" baseline="30000" smtClean="0"/>
              <a:t>.</a:t>
            </a:r>
            <a:r>
              <a:rPr lang="ru-RU" sz="2600" smtClean="0"/>
              <a:t> 150</a:t>
            </a:r>
          </a:p>
          <a:p>
            <a:pPr eaLnBrk="1" hangingPunct="1"/>
            <a:endParaRPr lang="ru-RU" sz="2600" smtClean="0"/>
          </a:p>
        </p:txBody>
      </p:sp>
      <p:sp>
        <p:nvSpPr>
          <p:cNvPr id="4101" name="Line 6"/>
          <p:cNvSpPr>
            <a:spLocks noChangeShapeType="1"/>
          </p:cNvSpPr>
          <p:nvPr/>
        </p:nvSpPr>
        <p:spPr bwMode="auto">
          <a:xfrm flipV="1">
            <a:off x="971550" y="2997200"/>
            <a:ext cx="3168650" cy="2087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2" name="Line 7"/>
          <p:cNvSpPr>
            <a:spLocks noChangeShapeType="1"/>
          </p:cNvSpPr>
          <p:nvPr/>
        </p:nvSpPr>
        <p:spPr bwMode="auto">
          <a:xfrm flipV="1">
            <a:off x="1692275" y="3573463"/>
            <a:ext cx="2951163" cy="18716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1042988" y="3141663"/>
            <a:ext cx="3673475" cy="2374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900113" y="3213100"/>
            <a:ext cx="720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</a:t>
            </a:r>
          </a:p>
        </p:txBody>
      </p:sp>
      <p:sp>
        <p:nvSpPr>
          <p:cNvPr id="4105" name="Text Box 10"/>
          <p:cNvSpPr txBox="1">
            <a:spLocks noChangeArrowheads="1"/>
          </p:cNvSpPr>
          <p:nvPr/>
        </p:nvSpPr>
        <p:spPr bwMode="auto">
          <a:xfrm>
            <a:off x="755650" y="4652963"/>
            <a:ext cx="1081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</a:t>
            </a:r>
          </a:p>
        </p:txBody>
      </p:sp>
      <p:sp>
        <p:nvSpPr>
          <p:cNvPr id="4106" name="Text Box 11"/>
          <p:cNvSpPr txBox="1">
            <a:spLocks noChangeArrowheads="1"/>
          </p:cNvSpPr>
          <p:nvPr/>
        </p:nvSpPr>
        <p:spPr bwMode="auto">
          <a:xfrm>
            <a:off x="2268538" y="35734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О</a:t>
            </a:r>
          </a:p>
        </p:txBody>
      </p:sp>
      <p:sp>
        <p:nvSpPr>
          <p:cNvPr id="4107" name="Text Box 12"/>
          <p:cNvSpPr txBox="1">
            <a:spLocks noChangeArrowheads="1"/>
          </p:cNvSpPr>
          <p:nvPr/>
        </p:nvSpPr>
        <p:spPr bwMode="auto">
          <a:xfrm>
            <a:off x="3348038" y="2924175"/>
            <a:ext cx="11509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</a:t>
            </a:r>
          </a:p>
        </p:txBody>
      </p:sp>
      <p:sp>
        <p:nvSpPr>
          <p:cNvPr id="4108" name="Text Box 13"/>
          <p:cNvSpPr txBox="1">
            <a:spLocks noChangeArrowheads="1"/>
          </p:cNvSpPr>
          <p:nvPr/>
        </p:nvSpPr>
        <p:spPr bwMode="auto">
          <a:xfrm>
            <a:off x="3419475" y="4365625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  <p:sp>
        <p:nvSpPr>
          <p:cNvPr id="4109" name="Text Box 14"/>
          <p:cNvSpPr txBox="1">
            <a:spLocks noChangeArrowheads="1"/>
          </p:cNvSpPr>
          <p:nvPr/>
        </p:nvSpPr>
        <p:spPr bwMode="auto">
          <a:xfrm>
            <a:off x="1835150" y="5229225"/>
            <a:ext cx="1368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Е</a:t>
            </a:r>
          </a:p>
        </p:txBody>
      </p:sp>
      <p:sp>
        <p:nvSpPr>
          <p:cNvPr id="4110" name="Text Box 15"/>
          <p:cNvSpPr txBox="1">
            <a:spLocks noChangeArrowheads="1"/>
          </p:cNvSpPr>
          <p:nvPr/>
        </p:nvSpPr>
        <p:spPr bwMode="auto">
          <a:xfrm>
            <a:off x="4211638" y="3789363"/>
            <a:ext cx="115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Р</a:t>
            </a:r>
          </a:p>
        </p:txBody>
      </p:sp>
      <p:sp>
        <p:nvSpPr>
          <p:cNvPr id="4111" name="Text Box 16"/>
          <p:cNvSpPr txBox="1">
            <a:spLocks noChangeArrowheads="1"/>
          </p:cNvSpPr>
          <p:nvPr/>
        </p:nvSpPr>
        <p:spPr bwMode="auto">
          <a:xfrm>
            <a:off x="3924300" y="5300663"/>
            <a:ext cx="935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Т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Выполните действия: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2205038"/>
            <a:ext cx="3924300" cy="4267200"/>
          </a:xfrm>
        </p:spPr>
        <p:txBody>
          <a:bodyPr/>
          <a:lstStyle/>
          <a:p>
            <a:pPr eaLnBrk="1" hangingPunct="1"/>
            <a:r>
              <a:rPr lang="ru-RU" sz="2600" b="1" smtClean="0"/>
              <a:t>816 :</a:t>
            </a:r>
            <a:r>
              <a:rPr lang="ru-RU" sz="2600" smtClean="0"/>
              <a:t> </a:t>
            </a:r>
            <a:r>
              <a:rPr lang="ru-RU" sz="2600" b="1" smtClean="0"/>
              <a:t>8 = 102</a:t>
            </a:r>
          </a:p>
          <a:p>
            <a:pPr eaLnBrk="1" hangingPunct="1"/>
            <a:r>
              <a:rPr lang="ru-RU" sz="2600" b="1" smtClean="0"/>
              <a:t>13590 : 45 = 302</a:t>
            </a:r>
          </a:p>
          <a:p>
            <a:pPr eaLnBrk="1" hangingPunct="1"/>
            <a:r>
              <a:rPr lang="ru-RU" sz="2600" b="1" smtClean="0"/>
              <a:t>636 : 6 = 106</a:t>
            </a:r>
          </a:p>
          <a:p>
            <a:pPr eaLnBrk="1" hangingPunct="1"/>
            <a:r>
              <a:rPr lang="ru-RU" sz="2600" b="1" smtClean="0"/>
              <a:t>26520 : 65 = 408</a:t>
            </a:r>
          </a:p>
          <a:p>
            <a:pPr eaLnBrk="1" hangingPunct="1"/>
            <a:r>
              <a:rPr lang="ru-RU" sz="2600" b="1" smtClean="0"/>
              <a:t>515 : 5 = 103</a:t>
            </a:r>
          </a:p>
          <a:p>
            <a:pPr eaLnBrk="1" hangingPunct="1"/>
            <a:r>
              <a:rPr lang="ru-RU" sz="2600" b="1" smtClean="0"/>
              <a:t>6090 : 30 = 203</a:t>
            </a:r>
            <a:endParaRPr lang="ru-RU" sz="2600" smtClean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2276475"/>
            <a:ext cx="3924300" cy="4267200"/>
          </a:xfrm>
        </p:spPr>
        <p:txBody>
          <a:bodyPr/>
          <a:lstStyle/>
          <a:p>
            <a:pPr eaLnBrk="1" hangingPunct="1"/>
            <a:r>
              <a:rPr lang="ru-RU" sz="2600" b="1" smtClean="0"/>
              <a:t>Решите уравнения:</a:t>
            </a:r>
          </a:p>
          <a:p>
            <a:pPr eaLnBrk="1" hangingPunct="1"/>
            <a:r>
              <a:rPr lang="ru-RU" sz="2600" b="1" smtClean="0"/>
              <a:t>40 – 3х =10</a:t>
            </a:r>
          </a:p>
          <a:p>
            <a:pPr eaLnBrk="1" hangingPunct="1"/>
            <a:r>
              <a:rPr lang="ru-RU" sz="2600" b="1" smtClean="0"/>
              <a:t>4с – 22 = 26</a:t>
            </a:r>
          </a:p>
          <a:p>
            <a:pPr eaLnBrk="1" hangingPunct="1"/>
            <a:r>
              <a:rPr lang="ru-RU" sz="2600" b="1" smtClean="0"/>
              <a:t>2у – 15 = 23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771775" y="2133600"/>
            <a:ext cx="792163" cy="576263"/>
          </a:xfrm>
          <a:prstGeom prst="smileyFace">
            <a:avLst>
              <a:gd name="adj" fmla="val 4653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2771775" y="2133600"/>
            <a:ext cx="792163" cy="576263"/>
          </a:xfrm>
          <a:prstGeom prst="smileyFace">
            <a:avLst>
              <a:gd name="adj" fmla="val 4653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3492500" y="2636838"/>
            <a:ext cx="863600" cy="504825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2771775" y="3213100"/>
            <a:ext cx="863600" cy="504825"/>
          </a:xfrm>
          <a:custGeom>
            <a:avLst/>
            <a:gdLst>
              <a:gd name="T0" fmla="*/ 434199 w 21600"/>
              <a:gd name="T1" fmla="*/ 51114 h 21600"/>
              <a:gd name="T2" fmla="*/ 117066 w 21600"/>
              <a:gd name="T3" fmla="*/ 252413 h 21600"/>
              <a:gd name="T4" fmla="*/ 434199 w 21600"/>
              <a:gd name="T5" fmla="*/ 504825 h 21600"/>
              <a:gd name="T6" fmla="*/ 746534 w 21600"/>
              <a:gd name="T7" fmla="*/ 252413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80F86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3348038" y="3573463"/>
            <a:ext cx="1079500" cy="503237"/>
          </a:xfrm>
          <a:prstGeom prst="parallelogram">
            <a:avLst>
              <a:gd name="adj" fmla="val 53628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2771775" y="4076700"/>
            <a:ext cx="863600" cy="576263"/>
          </a:xfrm>
          <a:prstGeom prst="smileyFace">
            <a:avLst>
              <a:gd name="adj" fmla="val 4653"/>
            </a:avLst>
          </a:prstGeom>
          <a:solidFill>
            <a:srgbClr val="EDF76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3203575" y="4652963"/>
            <a:ext cx="863600" cy="576262"/>
          </a:xfrm>
          <a:custGeom>
            <a:avLst/>
            <a:gdLst>
              <a:gd name="T0" fmla="*/ 434199 w 21600"/>
              <a:gd name="T1" fmla="*/ 58347 h 21600"/>
              <a:gd name="T2" fmla="*/ 117066 w 21600"/>
              <a:gd name="T3" fmla="*/ 288131 h 21600"/>
              <a:gd name="T4" fmla="*/ 434199 w 21600"/>
              <a:gd name="T5" fmla="*/ 576262 h 21600"/>
              <a:gd name="T6" fmla="*/ 746534 w 21600"/>
              <a:gd name="T7" fmla="*/ 288131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470E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6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build="p"/>
      <p:bldP spid="9221" grpId="0" build="p"/>
      <p:bldP spid="9222" grpId="0" animBg="1"/>
      <p:bldP spid="9223" grpId="0" animBg="1"/>
      <p:bldP spid="9225" grpId="0" animBg="1"/>
      <p:bldP spid="9226" grpId="0" animBg="1"/>
      <p:bldP spid="9227" grpId="0" animBg="1"/>
      <p:bldP spid="9228" grpId="0" animBg="1"/>
      <p:bldP spid="92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Физкультминутка.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sport05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2492375"/>
            <a:ext cx="36004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AN27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2565400"/>
            <a:ext cx="302418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0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3888" y="476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2237" fill="hold"/>
                                        <p:tgtEl>
                                          <p:spTgt spid="133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8"/>
                </p:tgtEl>
              </p:cMediaNode>
            </p:audio>
          </p:childTnLst>
        </p:cTn>
      </p:par>
    </p:tnLst>
    <p:bldLst>
      <p:bldP spid="13314" grpId="0"/>
      <p:bldP spid="133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№ 567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1.) Пусть для школы купили х штук столов, тогда стульев купили 9х штук. По условию столов и стульев купили 220 штук. Составим и решим уравнение: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         Х + 9х = 220,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     10х = 220,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         Х = 220 : 10,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Х = 22.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Значит, для школы купили 22 стола.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 2.) 9</a:t>
            </a:r>
            <a:r>
              <a:rPr lang="ru-RU" sz="2100" b="1" baseline="30000" smtClean="0"/>
              <a:t> . </a:t>
            </a:r>
            <a:r>
              <a:rPr lang="ru-RU" sz="2100" b="1" smtClean="0"/>
              <a:t>22 =196 (стульев) купили для школы.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 smtClean="0"/>
              <a:t> Ответ: 22 стола, 196 стульев.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Задание :</a:t>
            </a:r>
          </a:p>
        </p:txBody>
      </p:sp>
      <p:sp>
        <p:nvSpPr>
          <p:cNvPr id="8195" name="Rectangle 7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lvl="4" eaLnBrk="1" hangingPunct="1"/>
            <a:endParaRPr lang="ru-RU" smtClean="0"/>
          </a:p>
        </p:txBody>
      </p:sp>
      <p:sp>
        <p:nvSpPr>
          <p:cNvPr id="8196" name="Rectangle 8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600" b="1" smtClean="0">
                <a:solidFill>
                  <a:schemeClr val="accent2"/>
                </a:solidFill>
              </a:rPr>
              <a:t> На дом: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600" b="1" smtClean="0"/>
              <a:t>№ 567,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600" b="1" smtClean="0"/>
              <a:t>№ 570,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600" b="1" smtClean="0"/>
              <a:t>№600(а, б),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600" b="1" smtClean="0"/>
              <a:t>Повторить все правила.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4213" y="1773238"/>
            <a:ext cx="80010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b="1" smtClean="0">
                <a:solidFill>
                  <a:schemeClr val="accent2"/>
                </a:solidFill>
              </a:rPr>
              <a:t>на урок: 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№ 569,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№ 568,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№ 579,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b="1" smtClean="0"/>
              <a:t>№ 586.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theme/theme1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88</TotalTime>
  <Words>253</Words>
  <Application>Microsoft Office PowerPoint</Application>
  <PresentationFormat>Экран (4:3)</PresentationFormat>
  <Paragraphs>52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Verdana</vt:lpstr>
      <vt:lpstr>Arial</vt:lpstr>
      <vt:lpstr>Wingdings</vt:lpstr>
      <vt:lpstr>Calibri</vt:lpstr>
      <vt:lpstr>Times New Roman</vt:lpstr>
      <vt:lpstr>Профиль</vt:lpstr>
      <vt:lpstr>Упрощение выражений.</vt:lpstr>
      <vt:lpstr>Устные задания:</vt:lpstr>
      <vt:lpstr>Выполните действия:</vt:lpstr>
      <vt:lpstr>Физкультминутка.</vt:lpstr>
      <vt:lpstr>№ 567</vt:lpstr>
      <vt:lpstr>Задание :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Упрощение выражений.</dc:title>
  <dc:creator>дом</dc:creator>
  <cp:lastModifiedBy>Фролова</cp:lastModifiedBy>
  <cp:revision>5</cp:revision>
  <dcterms:created xsi:type="dcterms:W3CDTF">2008-11-17T16:08:02Z</dcterms:created>
  <dcterms:modified xsi:type="dcterms:W3CDTF">2013-04-13T11:03:10Z</dcterms:modified>
</cp:coreProperties>
</file>