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CFB1"/>
    <a:srgbClr val="E6EF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50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075CB4-9CF5-4769-AB40-B3436D0A4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74657-1AF2-44AC-BBA2-76DB2029C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94C2C-BD21-473C-8502-5FEEDCB6C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9387EF-D066-464F-9A13-A897AC3EE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421F8-61FA-4FFC-BB1E-70B976325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36ACB9-F66F-4E1D-8CE7-8FE5EB65B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5C94C-2B0E-40FA-A7D1-EB83100D3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A9CF2-2006-448B-8257-0504E255D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A1F33-D73A-47FF-B0AD-CD87FCB4C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6CFC6-4F58-404C-A70C-25A80376EB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869EF-CF74-47B2-B1DC-7F6BE0B1BD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46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46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6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6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6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46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947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47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7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8042EF5-DB51-478E-ABCD-F6693551DE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Сложение натуральных чисел и его свойства.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Урок разработан учителем математики СОШ № 19 </a:t>
            </a:r>
          </a:p>
          <a:p>
            <a:pPr eaLnBrk="1" hangingPunct="1">
              <a:defRPr/>
            </a:pPr>
            <a:r>
              <a:rPr lang="ru-RU" dirty="0" smtClean="0"/>
              <a:t>г.Тимашевска Воеводиной О.А.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Устный счёт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0+655</a:t>
            </a:r>
          </a:p>
          <a:p>
            <a:pPr eaLnBrk="1" hangingPunct="1"/>
            <a:r>
              <a:rPr lang="ru-RU" smtClean="0"/>
              <a:t>799+1</a:t>
            </a:r>
          </a:p>
          <a:p>
            <a:pPr eaLnBrk="1" hangingPunct="1"/>
            <a:r>
              <a:rPr lang="ru-RU" smtClean="0"/>
              <a:t>11+99</a:t>
            </a:r>
          </a:p>
          <a:p>
            <a:pPr eaLnBrk="1" hangingPunct="1"/>
            <a:r>
              <a:rPr lang="ru-RU" smtClean="0"/>
              <a:t>43+90+57</a:t>
            </a:r>
          </a:p>
          <a:p>
            <a:pPr eaLnBrk="1" hangingPunct="1"/>
            <a:r>
              <a:rPr lang="ru-RU" smtClean="0"/>
              <a:t>134+(66+78)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mtClean="0"/>
              <a:t>613+73+17</a:t>
            </a:r>
          </a:p>
          <a:p>
            <a:pPr eaLnBrk="1" hangingPunct="1"/>
            <a:r>
              <a:rPr lang="ru-RU" smtClean="0"/>
              <a:t>899+5+1</a:t>
            </a:r>
          </a:p>
          <a:p>
            <a:pPr eaLnBrk="1" hangingPunct="1"/>
            <a:r>
              <a:rPr lang="ru-RU" smtClean="0"/>
              <a:t>23+24+25+26+27</a:t>
            </a:r>
          </a:p>
          <a:p>
            <a:pPr eaLnBrk="1" hangingPunct="1"/>
            <a:r>
              <a:rPr lang="ru-RU" smtClean="0"/>
              <a:t>1199+346+1</a:t>
            </a:r>
          </a:p>
          <a:p>
            <a:pPr eaLnBrk="1" hangingPunct="1"/>
            <a:r>
              <a:rPr lang="ru-RU" smtClean="0"/>
              <a:t>317+75+25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 build="p"/>
      <p:bldP spid="307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/>
              <a:t>Разложение числа по разрядам: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291512" cy="5543550"/>
          </a:xfrm>
        </p:spPr>
        <p:txBody>
          <a:bodyPr/>
          <a:lstStyle/>
          <a:p>
            <a:pPr eaLnBrk="1" hangingPunct="1"/>
            <a:r>
              <a:rPr lang="ru-RU" smtClean="0"/>
              <a:t>8 903=8 000+900+3</a:t>
            </a:r>
          </a:p>
          <a:p>
            <a:pPr eaLnBrk="1" hangingPunct="1"/>
            <a:r>
              <a:rPr lang="ru-RU" smtClean="0"/>
              <a:t>48=40+8</a:t>
            </a:r>
          </a:p>
          <a:p>
            <a:pPr eaLnBrk="1" hangingPunct="1"/>
            <a:r>
              <a:rPr lang="ru-RU" smtClean="0"/>
              <a:t>304=300+4</a:t>
            </a:r>
          </a:p>
          <a:p>
            <a:pPr eaLnBrk="1" hangingPunct="1"/>
            <a:r>
              <a:rPr lang="ru-RU" smtClean="0"/>
              <a:t>57 608=50 000+7 000+600+8</a:t>
            </a:r>
          </a:p>
          <a:p>
            <a:pPr eaLnBrk="1" hangingPunct="1"/>
            <a:r>
              <a:rPr lang="ru-RU" smtClean="0"/>
              <a:t>735 882=700 000+30 000+5 000+800+ +80+2</a:t>
            </a:r>
          </a:p>
          <a:p>
            <a:pPr eaLnBrk="1" hangingPunct="1"/>
            <a:r>
              <a:rPr lang="ru-RU" smtClean="0"/>
              <a:t>4 300 001=4 000 000+300 000+1</a:t>
            </a:r>
          </a:p>
          <a:p>
            <a:pPr eaLnBrk="1" hangingPunct="1"/>
            <a:r>
              <a:rPr lang="ru-RU" smtClean="0"/>
              <a:t>54 985 019=50 000 000+4 000 000+</a:t>
            </a:r>
          </a:p>
          <a:p>
            <a:pPr eaLnBrk="1" hangingPunct="1">
              <a:buFontTx/>
              <a:buNone/>
            </a:pPr>
            <a:r>
              <a:rPr lang="ru-RU" smtClean="0"/>
              <a:t>    +900 000+80 000+5 000+10+9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Какое число разложили по разрядам?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7 000 000+600 000+40 000+5 000+300+</a:t>
            </a:r>
          </a:p>
          <a:p>
            <a:pPr eaLnBrk="1" hangingPunct="1">
              <a:buFontTx/>
              <a:buNone/>
            </a:pPr>
            <a:r>
              <a:rPr lang="ru-RU" smtClean="0"/>
              <a:t>  +20+7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5940425" y="3357563"/>
            <a:ext cx="4318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7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5364163" y="3357563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4789488" y="3357563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3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4213225" y="3357563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5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2486025" y="3357563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7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3060700" y="3357563"/>
            <a:ext cx="433388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6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3636963" y="3357563"/>
            <a:ext cx="4333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4</a:t>
            </a:r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2484438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2" name="Oval 20"/>
          <p:cNvSpPr>
            <a:spLocks noChangeArrowheads="1"/>
          </p:cNvSpPr>
          <p:nvPr/>
        </p:nvSpPr>
        <p:spPr bwMode="auto">
          <a:xfrm>
            <a:off x="3059113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3" name="Oval 21"/>
          <p:cNvSpPr>
            <a:spLocks noChangeArrowheads="1"/>
          </p:cNvSpPr>
          <p:nvPr/>
        </p:nvSpPr>
        <p:spPr bwMode="auto">
          <a:xfrm>
            <a:off x="3635375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4" name="Oval 22"/>
          <p:cNvSpPr>
            <a:spLocks noChangeArrowheads="1"/>
          </p:cNvSpPr>
          <p:nvPr/>
        </p:nvSpPr>
        <p:spPr bwMode="auto">
          <a:xfrm>
            <a:off x="4211638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5" name="Oval 23"/>
          <p:cNvSpPr>
            <a:spLocks noChangeArrowheads="1"/>
          </p:cNvSpPr>
          <p:nvPr/>
        </p:nvSpPr>
        <p:spPr bwMode="auto">
          <a:xfrm>
            <a:off x="4787900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6" name="Oval 24"/>
          <p:cNvSpPr>
            <a:spLocks noChangeArrowheads="1"/>
          </p:cNvSpPr>
          <p:nvPr/>
        </p:nvSpPr>
        <p:spPr bwMode="auto">
          <a:xfrm>
            <a:off x="5364163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17" name="Oval 25"/>
          <p:cNvSpPr>
            <a:spLocks noChangeArrowheads="1"/>
          </p:cNvSpPr>
          <p:nvPr/>
        </p:nvSpPr>
        <p:spPr bwMode="auto">
          <a:xfrm>
            <a:off x="5940425" y="3357563"/>
            <a:ext cx="431800" cy="431800"/>
          </a:xfrm>
          <a:prstGeom prst="ellipse">
            <a:avLst/>
          </a:prstGeom>
          <a:solidFill>
            <a:srgbClr val="EDCFB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26" dur="2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0" dur="2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4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8" dur="2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42" dur="2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46" dur="2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50" dur="20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smtClean="0"/>
              <a:t>В таблице указана стоимость (в рублях) продукции мебельной фабрики за январь, февраль и март.</a:t>
            </a:r>
            <a:br>
              <a:rPr lang="ru-RU" sz="2000" smtClean="0"/>
            </a:br>
            <a:r>
              <a:rPr lang="ru-RU" sz="2000" smtClean="0"/>
              <a:t>Заполните пустые клетки таблицы:</a:t>
            </a:r>
          </a:p>
        </p:txBody>
      </p:sp>
      <p:graphicFrame>
        <p:nvGraphicFramePr>
          <p:cNvPr id="10298" name="Group 5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821114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1012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Продук-ция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январь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февраль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стулья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15 678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14 791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15 949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46418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столы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29 105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28 016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29 991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87 112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4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тумбоч-ки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14 528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13 752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14 710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42 990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всего: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59 311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56 559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60 650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176520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91" name="Rectangle 51"/>
          <p:cNvSpPr>
            <a:spLocks noChangeArrowheads="1"/>
          </p:cNvSpPr>
          <p:nvPr/>
        </p:nvSpPr>
        <p:spPr bwMode="auto">
          <a:xfrm>
            <a:off x="2124075" y="4868863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2" name="Rectangle 52"/>
          <p:cNvSpPr>
            <a:spLocks noChangeArrowheads="1"/>
          </p:cNvSpPr>
          <p:nvPr/>
        </p:nvSpPr>
        <p:spPr bwMode="auto">
          <a:xfrm>
            <a:off x="3779838" y="4868863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3" name="Rectangle 53"/>
          <p:cNvSpPr>
            <a:spLocks noChangeArrowheads="1"/>
          </p:cNvSpPr>
          <p:nvPr/>
        </p:nvSpPr>
        <p:spPr bwMode="auto">
          <a:xfrm>
            <a:off x="5435600" y="4868863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4" name="Rectangle 54"/>
          <p:cNvSpPr>
            <a:spLocks noChangeArrowheads="1"/>
          </p:cNvSpPr>
          <p:nvPr/>
        </p:nvSpPr>
        <p:spPr bwMode="auto">
          <a:xfrm>
            <a:off x="7092950" y="2708275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5" name="Rectangle 55"/>
          <p:cNvSpPr>
            <a:spLocks noChangeArrowheads="1"/>
          </p:cNvSpPr>
          <p:nvPr/>
        </p:nvSpPr>
        <p:spPr bwMode="auto">
          <a:xfrm>
            <a:off x="7092950" y="3284538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6" name="Rectangle 56"/>
          <p:cNvSpPr>
            <a:spLocks noChangeArrowheads="1"/>
          </p:cNvSpPr>
          <p:nvPr/>
        </p:nvSpPr>
        <p:spPr bwMode="auto">
          <a:xfrm>
            <a:off x="7092950" y="3860800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7" name="Rectangle 57"/>
          <p:cNvSpPr>
            <a:spLocks noChangeArrowheads="1"/>
          </p:cNvSpPr>
          <p:nvPr/>
        </p:nvSpPr>
        <p:spPr bwMode="auto">
          <a:xfrm>
            <a:off x="7092950" y="4868863"/>
            <a:ext cx="1511300" cy="35877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5" dur="2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19" dur="2000" fill="hold"/>
                                        <p:tgtEl>
                                          <p:spTgt spid="10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23" dur="2000" fill="hold"/>
                                        <p:tgtEl>
                                          <p:spTgt spid="10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32 L 0.004 0.6529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24648 L -0.00399 0.5794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0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18358 L 0.004 0.5165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295  E" pathEditMode="relative" ptsTypes="">
                                      <p:cBhvr>
                                        <p:cTn id="39" dur="2000" fill="hold"/>
                                        <p:tgtEl>
                                          <p:spTgt spid="10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91" grpId="0" animBg="1"/>
      <p:bldP spid="10292" grpId="0" animBg="1"/>
      <p:bldP spid="10293" grpId="0" animBg="1"/>
      <p:bldP spid="10294" grpId="0" animBg="1"/>
      <p:bldP spid="10295" grpId="0" animBg="1"/>
      <p:bldP spid="10296" grpId="0" animBg="1"/>
      <p:bldP spid="102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smtClean="0"/>
              <a:t>!  В сумме и разности числа читают в родительном падеже, а вместо знаков «+» и «-» говорят «сумма» и «разность».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Например:</a:t>
            </a:r>
          </a:p>
          <a:p>
            <a:pPr eaLnBrk="1" hangingPunct="1">
              <a:buFontTx/>
              <a:buNone/>
            </a:pPr>
            <a:r>
              <a:rPr lang="ru-RU" smtClean="0"/>
              <a:t>   32+78 –сумма тридцати двух и семидесяти восьми.  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/>
            <a:r>
              <a:rPr lang="ru-RU" smtClean="0"/>
              <a:t>433-96 –разность четырёхсот тридцати трёх и девяноста шести.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4905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/>
              <a:t>Задачи на вычисление периметра.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Вопрос: что такое периметр</a:t>
            </a:r>
            <a:r>
              <a:rPr lang="en-US" sz="2400" smtClean="0"/>
              <a:t>?</a:t>
            </a:r>
            <a:r>
              <a:rPr lang="ru-RU" smtClean="0"/>
              <a:t>  </a:t>
            </a:r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r>
              <a:rPr lang="ru-RU" sz="2400" u="sng" smtClean="0"/>
              <a:t>Задача 1.</a:t>
            </a:r>
          </a:p>
          <a:p>
            <a:pPr eaLnBrk="1" hangingPunct="1">
              <a:buFontTx/>
              <a:buNone/>
            </a:pPr>
            <a:endParaRPr lang="ru-RU" sz="2400" u="sng" smtClean="0"/>
          </a:p>
          <a:p>
            <a:pPr eaLnBrk="1" hangingPunct="1">
              <a:buFontTx/>
              <a:buNone/>
            </a:pPr>
            <a:r>
              <a:rPr lang="ru-RU" sz="2000" smtClean="0"/>
              <a:t>Одна из сторон прямоугольника 24 см., а другая в 3 раза больше. Найдите периметр прямоугольника.</a:t>
            </a:r>
          </a:p>
          <a:p>
            <a:pPr eaLnBrk="1" hangingPunct="1">
              <a:buFontTx/>
              <a:buNone/>
            </a:pPr>
            <a:r>
              <a:rPr lang="ru-RU" sz="2000" smtClean="0"/>
              <a:t>Решение.</a:t>
            </a:r>
          </a:p>
          <a:p>
            <a:pPr eaLnBrk="1" hangingPunct="1">
              <a:buFontTx/>
              <a:buNone/>
            </a:pPr>
            <a:r>
              <a:rPr lang="ru-RU" sz="2000" smtClean="0"/>
              <a:t>Р= (а + в)</a:t>
            </a:r>
            <a:r>
              <a:rPr lang="ru-RU" sz="2800" baseline="30000" smtClean="0"/>
              <a:t>.</a:t>
            </a:r>
            <a:r>
              <a:rPr lang="ru-RU" sz="2000" smtClean="0"/>
              <a:t>2</a:t>
            </a:r>
            <a:endParaRPr lang="ru-RU" sz="2000" baseline="30000" smtClean="0"/>
          </a:p>
          <a:p>
            <a:pPr eaLnBrk="1" hangingPunct="1">
              <a:buFontTx/>
              <a:buNone/>
            </a:pPr>
            <a:r>
              <a:rPr lang="ru-RU" sz="2000" smtClean="0"/>
              <a:t>1.)  24</a:t>
            </a:r>
            <a:r>
              <a:rPr lang="ru-RU" sz="2400" baseline="30000" smtClean="0"/>
              <a:t>.</a:t>
            </a:r>
            <a:r>
              <a:rPr lang="ru-RU" sz="2000" smtClean="0"/>
              <a:t>3 = 72 (см. ) - длина другой стороны прямоугольника.</a:t>
            </a:r>
          </a:p>
          <a:p>
            <a:pPr eaLnBrk="1" hangingPunct="1">
              <a:buFontTx/>
              <a:buNone/>
            </a:pPr>
            <a:r>
              <a:rPr lang="ru-RU" sz="2000" smtClean="0"/>
              <a:t>2.)  ( 24 + 72 )</a:t>
            </a:r>
            <a:r>
              <a:rPr lang="ru-RU" sz="2400" baseline="30000" smtClean="0"/>
              <a:t>.</a:t>
            </a:r>
            <a:r>
              <a:rPr lang="ru-RU" sz="2000" smtClean="0"/>
              <a:t>2 = 192 (см. ) – периметр прямоугольника.</a:t>
            </a:r>
          </a:p>
          <a:p>
            <a:pPr eaLnBrk="1" hangingPunct="1">
              <a:buFontTx/>
              <a:buNone/>
            </a:pPr>
            <a:r>
              <a:rPr lang="ru-RU" sz="2000" smtClean="0"/>
              <a:t>Ответ: 192 см.</a:t>
            </a:r>
          </a:p>
        </p:txBody>
      </p:sp>
      <p:sp>
        <p:nvSpPr>
          <p:cNvPr id="9220" name="Rectangle 6"/>
          <p:cNvSpPr>
            <a:spLocks noChangeArrowheads="1"/>
          </p:cNvSpPr>
          <p:nvPr/>
        </p:nvSpPr>
        <p:spPr bwMode="auto">
          <a:xfrm>
            <a:off x="5292725" y="1268413"/>
            <a:ext cx="2808288" cy="12954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ru-RU" sz="2800" u="sng" smtClean="0"/>
              <a:t>Выполните № 231, 206.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Домашнее задание:</a:t>
            </a:r>
          </a:p>
          <a:p>
            <a:pPr eaLnBrk="1" hangingPunct="1"/>
            <a:r>
              <a:rPr lang="ru-RU" smtClean="0"/>
              <a:t>№ 203</a:t>
            </a:r>
          </a:p>
          <a:p>
            <a:pPr eaLnBrk="1" hangingPunct="1"/>
            <a:r>
              <a:rPr lang="ru-RU" smtClean="0"/>
              <a:t>№ 226(а, б).</a:t>
            </a:r>
          </a:p>
          <a:p>
            <a:pPr eaLnBrk="1" hangingPunct="1"/>
            <a:r>
              <a:rPr lang="ru-RU" smtClean="0"/>
              <a:t>№ 227.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198</TotalTime>
  <Words>304</Words>
  <Application>Microsoft Office PowerPoint</Application>
  <PresentationFormat>Экран (4:3)</PresentationFormat>
  <Paragraphs>80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Wingdings</vt:lpstr>
      <vt:lpstr>Вершина горы</vt:lpstr>
      <vt:lpstr>Сложение натуральных чисел и его свойства.</vt:lpstr>
      <vt:lpstr>Устный счёт</vt:lpstr>
      <vt:lpstr>Разложение числа по разрядам:</vt:lpstr>
      <vt:lpstr>Какое число разложили по разрядам?</vt:lpstr>
      <vt:lpstr>В таблице указана стоимость (в рублях) продукции мебельной фабрики за январь, февраль и март. Заполните пустые клетки таблицы:</vt:lpstr>
      <vt:lpstr>!  В сумме и разности числа читают в родительном падеже, а вместо знаков «+» и «-» говорят «сумма» и «разность».</vt:lpstr>
      <vt:lpstr>Задачи на вычисление периметра.</vt:lpstr>
      <vt:lpstr>Выполните № 231, 206.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натуральных чисел и его свойства.</dc:title>
  <dc:creator>дом</dc:creator>
  <cp:lastModifiedBy>Фролова</cp:lastModifiedBy>
  <cp:revision>4</cp:revision>
  <dcterms:created xsi:type="dcterms:W3CDTF">2008-09-25T14:55:47Z</dcterms:created>
  <dcterms:modified xsi:type="dcterms:W3CDTF">2013-04-13T11:04:12Z</dcterms:modified>
</cp:coreProperties>
</file>